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sldIdLst>
    <p:sldId id="256" r:id="rId2"/>
    <p:sldId id="258" r:id="rId3"/>
    <p:sldId id="257" r:id="rId4"/>
    <p:sldId id="260" r:id="rId5"/>
    <p:sldId id="283" r:id="rId6"/>
    <p:sldId id="279" r:id="rId7"/>
    <p:sldId id="261" r:id="rId8"/>
    <p:sldId id="265" r:id="rId9"/>
    <p:sldId id="273" r:id="rId10"/>
    <p:sldId id="274" r:id="rId11"/>
    <p:sldId id="276" r:id="rId12"/>
    <p:sldId id="266" r:id="rId13"/>
    <p:sldId id="271" r:id="rId14"/>
    <p:sldId id="272" r:id="rId15"/>
    <p:sldId id="278" r:id="rId16"/>
    <p:sldId id="275" r:id="rId17"/>
    <p:sldId id="262" r:id="rId18"/>
    <p:sldId id="263" r:id="rId19"/>
    <p:sldId id="280" r:id="rId20"/>
    <p:sldId id="270" r:id="rId21"/>
    <p:sldId id="264" r:id="rId22"/>
    <p:sldId id="277" r:id="rId23"/>
    <p:sldId id="267" r:id="rId24"/>
    <p:sldId id="269" r:id="rId25"/>
    <p:sldId id="268" r:id="rId26"/>
    <p:sldId id="281" r:id="rId27"/>
    <p:sldId id="282"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C62A9E-935E-87D0-B4F5-F2097D2E03B1}" name="Sarah-Luise Loose" initials="SL" userId="S::sarah-luise.loose@botinst.uzh.ch::1cb8f641-9bb8-4a41-a64d-c53977d9f091" providerId="AD"/>
  <p188:author id="{E4B74EF9-4B66-E63B-1195-A35635B13319}" name="Ayesha Niramon Gerber" initials="AG" userId="S::ayeshaniramon.gerber@uzh.ch::edcd9987-0df9-4f31-a875-62cb54a15a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4F7D7"/>
    <a:srgbClr val="E6F7F1"/>
    <a:srgbClr val="169C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F73B2-B012-C19C-2C08-B311E1D3EE3D}" v="502" dt="2025-05-01T16:09:42.336"/>
    <p1510:client id="{68E5B42E-8869-3A5F-E522-72C486109045}" v="5019" dt="2025-05-01T14:44:19.959"/>
    <p1510:client id="{9E20D381-5CE5-740A-E3A9-D214CC9A44EE}" v="352" dt="2025-05-02T11:51:13.677"/>
    <p1510:client id="{C0D12B51-2822-AC5F-62E3-A7385DAA2169}" v="66" dt="2025-05-02T09:28:25.592"/>
    <p1510:client id="{C67402F9-D12E-7CA2-4491-253BB48526E6}" v="275" dt="2025-05-02T08:45:20.862"/>
    <p1510:client id="{CB281572-AA74-8044-983E-80B661DE16B1}" v="3549" dt="2025-05-02T11:35:28.32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4"/>
  </p:normalViewPr>
  <p:slideViewPr>
    <p:cSldViewPr snapToGrid="0">
      <p:cViewPr varScale="1">
        <p:scale>
          <a:sx n="115" d="100"/>
          <a:sy n="115" d="100"/>
        </p:scale>
        <p:origin x="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84E4D-B3B5-BE4B-91C9-B1AADAF33D69}" type="datetimeFigureOut">
              <a:rPr lang="de-DE" smtClean="0"/>
              <a:t>02.05.25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E0B08-409E-F842-BCFB-F274A5ABF40E}" type="slidenum">
              <a:rPr lang="de-DE" smtClean="0"/>
              <a:t>‹Nr.›</a:t>
            </a:fld>
            <a:endParaRPr lang="de-DE"/>
          </a:p>
        </p:txBody>
      </p:sp>
    </p:spTree>
    <p:extLst>
      <p:ext uri="{BB962C8B-B14F-4D97-AF65-F5344CB8AC3E}">
        <p14:creationId xmlns:p14="http://schemas.microsoft.com/office/powerpoint/2010/main" val="984910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uniprot.org/uniprotkb/Q8IXE1/entry#function"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i.org/10.1093/chemse/bjs07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g-genomics.org/plink/1.9/"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ink.springer.com/protocol/10.1007/978-1-0716-0199-0_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thematical_optimiz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Realization_(probability)" TargetMode="External"/><Relationship Id="rId5" Type="http://schemas.openxmlformats.org/officeDocument/2006/relationships/hyperlink" Target="https://en.wikipedia.org/wiki/Statistical_model" TargetMode="External"/><Relationship Id="rId4" Type="http://schemas.openxmlformats.org/officeDocument/2006/relationships/hyperlink" Target="https://en.wikipedia.org/wiki/Likelihood_func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20000"/>
              </a:lnSpc>
              <a:spcBef>
                <a:spcPts val="1000"/>
              </a:spcBef>
            </a:pPr>
            <a:endParaRPr lang="de-CH"/>
          </a:p>
          <a:p>
            <a:pPr marL="171450" indent="-171450">
              <a:lnSpc>
                <a:spcPct val="120000"/>
              </a:lnSpc>
              <a:spcBef>
                <a:spcPts val="1000"/>
              </a:spcBef>
              <a:buFont typeface="Arial"/>
              <a:buChar char="•"/>
            </a:pPr>
            <a:r>
              <a:rPr lang="de-CH" err="1"/>
              <a:t>We</a:t>
            </a:r>
            <a:r>
              <a:rPr lang="de-CH"/>
              <a:t> </a:t>
            </a:r>
            <a:r>
              <a:rPr lang="de-CH" err="1"/>
              <a:t>focused</a:t>
            </a:r>
            <a:r>
              <a:rPr lang="de-CH"/>
              <a:t> on 3 genes </a:t>
            </a:r>
            <a:r>
              <a:rPr lang="de-CH" err="1"/>
              <a:t>highlighted</a:t>
            </a:r>
            <a:r>
              <a:rPr lang="de-CH"/>
              <a:t> in 2 </a:t>
            </a:r>
            <a:r>
              <a:rPr lang="de-CH" err="1"/>
              <a:t>studies</a:t>
            </a:r>
            <a:r>
              <a:rPr lang="de-CH"/>
              <a:t> </a:t>
            </a:r>
            <a:r>
              <a:rPr lang="de-CH" err="1"/>
              <a:t>that</a:t>
            </a:r>
            <a:r>
              <a:rPr lang="de-CH"/>
              <a:t> </a:t>
            </a:r>
            <a:r>
              <a:rPr lang="de-CH" err="1"/>
              <a:t>were</a:t>
            </a:r>
            <a:r>
              <a:rPr lang="de-CH"/>
              <a:t> </a:t>
            </a:r>
            <a:r>
              <a:rPr lang="de-CH" err="1"/>
              <a:t>associated</a:t>
            </a:r>
            <a:r>
              <a:rPr lang="de-CH"/>
              <a:t> </a:t>
            </a:r>
            <a:r>
              <a:rPr lang="de-CH" err="1"/>
              <a:t>with</a:t>
            </a:r>
            <a:r>
              <a:rPr lang="de-CH"/>
              <a:t> </a:t>
            </a:r>
            <a:r>
              <a:rPr lang="de-CH" err="1"/>
              <a:t>determining</a:t>
            </a:r>
            <a:r>
              <a:rPr lang="de-CH"/>
              <a:t> </a:t>
            </a:r>
            <a:r>
              <a:rPr lang="de-CH" err="1"/>
              <a:t>cilantro</a:t>
            </a:r>
            <a:r>
              <a:rPr lang="de-CH"/>
              <a:t> </a:t>
            </a:r>
            <a:r>
              <a:rPr lang="de-CH" err="1"/>
              <a:t>preference</a:t>
            </a:r>
            <a:endParaRPr lang="de-CH"/>
          </a:p>
          <a:p>
            <a:pPr marL="171450" indent="-171450">
              <a:lnSpc>
                <a:spcPct val="120000"/>
              </a:lnSpc>
              <a:spcBef>
                <a:spcPts val="1000"/>
              </a:spcBef>
              <a:buFont typeface="Arial"/>
              <a:buChar char="•"/>
            </a:pPr>
            <a:r>
              <a:rPr lang="de-CH"/>
              <a:t>Both </a:t>
            </a:r>
            <a:r>
              <a:rPr lang="de-CH" err="1"/>
              <a:t>use</a:t>
            </a:r>
            <a:r>
              <a:rPr lang="de-CH"/>
              <a:t> </a:t>
            </a:r>
            <a:r>
              <a:rPr lang="de-CH" err="1"/>
              <a:t>genotyping</a:t>
            </a:r>
          </a:p>
          <a:p>
            <a:pPr marL="171450" indent="-171450">
              <a:lnSpc>
                <a:spcPct val="120000"/>
              </a:lnSpc>
              <a:spcBef>
                <a:spcPts val="1000"/>
              </a:spcBef>
              <a:buFont typeface="Arial"/>
              <a:buChar char="•"/>
            </a:pPr>
            <a:endParaRPr lang="de-CH"/>
          </a:p>
          <a:p>
            <a:pPr marL="171450" indent="-171450">
              <a:lnSpc>
                <a:spcPct val="120000"/>
              </a:lnSpc>
              <a:spcBef>
                <a:spcPts val="1000"/>
              </a:spcBef>
              <a:buFont typeface="Arial"/>
              <a:buChar char="•"/>
            </a:pPr>
            <a:r>
              <a:rPr lang="de-CH" i="1"/>
              <a:t>OR6A2</a:t>
            </a:r>
            <a:r>
              <a:rPr lang="de-CH"/>
              <a:t> </a:t>
            </a:r>
            <a:r>
              <a:rPr lang="de-CH" err="1"/>
              <a:t>olfactory</a:t>
            </a:r>
            <a:r>
              <a:rPr lang="de-CH"/>
              <a:t> </a:t>
            </a:r>
            <a:r>
              <a:rPr lang="de-CH" err="1"/>
              <a:t>receptors</a:t>
            </a:r>
            <a:r>
              <a:rPr lang="de-CH"/>
              <a:t>, </a:t>
            </a:r>
            <a:r>
              <a:rPr lang="de-CH" err="1"/>
              <a:t>most</a:t>
            </a:r>
            <a:r>
              <a:rPr lang="de-CH"/>
              <a:t> promising </a:t>
            </a:r>
            <a:r>
              <a:rPr lang="de-CH" err="1"/>
              <a:t>candidate</a:t>
            </a:r>
            <a:r>
              <a:rPr lang="de-CH"/>
              <a:t>, </a:t>
            </a:r>
            <a:r>
              <a:rPr lang="de-CH" err="1"/>
              <a:t>identified</a:t>
            </a:r>
            <a:r>
              <a:rPr lang="de-CH"/>
              <a:t> via 23andME https://doi.org/10.1186/2044-7248-1-22</a:t>
            </a:r>
          </a:p>
          <a:p>
            <a:pPr marL="171450" indent="-171450">
              <a:lnSpc>
                <a:spcPct val="120000"/>
              </a:lnSpc>
              <a:spcBef>
                <a:spcPts val="1000"/>
              </a:spcBef>
              <a:buFont typeface="Arial"/>
              <a:buChar char="•"/>
            </a:pPr>
            <a:r>
              <a:rPr lang="de-DE"/>
              <a:t>TAS2R1 </a:t>
            </a:r>
            <a:r>
              <a:rPr lang="de-DE" err="1"/>
              <a:t>bitterness</a:t>
            </a:r>
            <a:r>
              <a:rPr lang="de-DE"/>
              <a:t> </a:t>
            </a:r>
            <a:r>
              <a:rPr lang="de-DE" err="1"/>
              <a:t>receptor</a:t>
            </a:r>
            <a:r>
              <a:rPr lang="de-DE"/>
              <a:t>, https://www.uniprot.org/uniprotkb/Q9NYW7/entry</a:t>
            </a:r>
            <a:endParaRPr lang="de-CH"/>
          </a:p>
          <a:p>
            <a:pPr marL="171450" indent="-171450">
              <a:lnSpc>
                <a:spcPct val="120000"/>
              </a:lnSpc>
              <a:spcBef>
                <a:spcPts val="1000"/>
              </a:spcBef>
              <a:buFont typeface="Arial"/>
              <a:buChar char="•"/>
            </a:pPr>
            <a:r>
              <a:rPr lang="de-DE"/>
              <a:t>OR4N5 </a:t>
            </a:r>
            <a:r>
              <a:rPr lang="de-DE" err="1"/>
              <a:t>odorant</a:t>
            </a:r>
            <a:r>
              <a:rPr lang="de-DE"/>
              <a:t> </a:t>
            </a:r>
            <a:r>
              <a:rPr lang="de-DE" err="1"/>
              <a:t>receptor</a:t>
            </a:r>
            <a:r>
              <a:rPr lang="de-DE"/>
              <a:t>, </a:t>
            </a:r>
            <a:r>
              <a:rPr lang="de-DE">
                <a:hlinkClick r:id="rId3"/>
              </a:rPr>
              <a:t>https://www.uniprot.org/uniprotkb/Q8IXE1/entry#function</a:t>
            </a:r>
            <a:endParaRPr lang="de-CH"/>
          </a:p>
          <a:p>
            <a:pPr marL="171450" indent="-171450">
              <a:lnSpc>
                <a:spcPct val="120000"/>
              </a:lnSpc>
              <a:spcBef>
                <a:spcPts val="1000"/>
              </a:spcBef>
              <a:buFont typeface="Arial"/>
              <a:buChar char="•"/>
            </a:pPr>
            <a:endParaRPr lang="de-DE"/>
          </a:p>
          <a:p>
            <a:pPr marL="171450" indent="-171450">
              <a:lnSpc>
                <a:spcPct val="120000"/>
              </a:lnSpc>
              <a:spcBef>
                <a:spcPts val="1000"/>
              </a:spcBef>
              <a:buFont typeface="Arial"/>
              <a:buChar char="•"/>
            </a:pPr>
            <a:r>
              <a:rPr lang="de-DE"/>
              <a:t>Further </a:t>
            </a:r>
            <a:r>
              <a:rPr lang="de-DE" err="1"/>
              <a:t>sources</a:t>
            </a:r>
            <a:r>
              <a:rPr lang="de-DE"/>
              <a:t>:</a:t>
            </a:r>
          </a:p>
          <a:p>
            <a:pPr marL="171450" indent="-171450">
              <a:lnSpc>
                <a:spcPct val="120000"/>
              </a:lnSpc>
              <a:spcBef>
                <a:spcPts val="1000"/>
              </a:spcBef>
              <a:buFont typeface="Arial,Sans-Serif"/>
              <a:buChar char="•"/>
            </a:pPr>
            <a:r>
              <a:rPr lang="de-CH">
                <a:hlinkClick r:id="rId4"/>
              </a:rPr>
              <a:t>https://doi.org/10.1093/chemse/bjs070</a:t>
            </a:r>
            <a:r>
              <a:rPr lang="de-CH"/>
              <a:t> </a:t>
            </a:r>
            <a:r>
              <a:rPr lang="de-CH" err="1"/>
              <a:t>twin</a:t>
            </a:r>
            <a:r>
              <a:rPr lang="de-CH"/>
              <a:t> </a:t>
            </a:r>
            <a:r>
              <a:rPr lang="de-CH" err="1"/>
              <a:t>studies</a:t>
            </a:r>
            <a:r>
              <a:rPr lang="de-CH"/>
              <a:t> </a:t>
            </a:r>
            <a:r>
              <a:rPr lang="de-CH" err="1"/>
              <a:t>show</a:t>
            </a:r>
            <a:r>
              <a:rPr lang="de-CH"/>
              <a:t> </a:t>
            </a:r>
            <a:r>
              <a:rPr lang="de-CH" err="1"/>
              <a:t>hints</a:t>
            </a:r>
            <a:r>
              <a:rPr lang="de-CH"/>
              <a:t> </a:t>
            </a:r>
            <a:r>
              <a:rPr lang="de-CH" err="1"/>
              <a:t>that</a:t>
            </a:r>
            <a:r>
              <a:rPr lang="de-CH"/>
              <a:t> </a:t>
            </a:r>
            <a:r>
              <a:rPr lang="de-CH" err="1"/>
              <a:t>olfactory</a:t>
            </a:r>
            <a:r>
              <a:rPr lang="de-CH"/>
              <a:t> </a:t>
            </a:r>
            <a:r>
              <a:rPr lang="de-CH" err="1"/>
              <a:t>perception</a:t>
            </a:r>
            <a:r>
              <a:rPr lang="de-CH"/>
              <a:t> </a:t>
            </a:r>
            <a:r>
              <a:rPr lang="de-CH" err="1"/>
              <a:t>is</a:t>
            </a:r>
            <a:r>
              <a:rPr lang="de-CH"/>
              <a:t> </a:t>
            </a:r>
            <a:r>
              <a:rPr lang="de-CH" err="1"/>
              <a:t>heritable</a:t>
            </a:r>
            <a:endParaRPr lang="de-CH"/>
          </a:p>
          <a:p>
            <a:pPr>
              <a:lnSpc>
                <a:spcPct val="120000"/>
              </a:lnSpc>
              <a:spcBef>
                <a:spcPts val="1000"/>
              </a:spcBef>
            </a:pPr>
            <a:endParaRPr lang="de-CH"/>
          </a:p>
        </p:txBody>
      </p:sp>
      <p:sp>
        <p:nvSpPr>
          <p:cNvPr id="4" name="Foliennummernplatzhalter 3"/>
          <p:cNvSpPr>
            <a:spLocks noGrp="1"/>
          </p:cNvSpPr>
          <p:nvPr>
            <p:ph type="sldNum" sz="quarter" idx="5"/>
          </p:nvPr>
        </p:nvSpPr>
        <p:spPr/>
        <p:txBody>
          <a:bodyPr/>
          <a:lstStyle/>
          <a:p>
            <a:fld id="{037E0B08-409E-F842-BCFB-F274A5ABF40E}" type="slidenum">
              <a:rPr lang="de-DE" smtClean="0"/>
              <a:t>2</a:t>
            </a:fld>
            <a:endParaRPr lang="de-DE"/>
          </a:p>
        </p:txBody>
      </p:sp>
    </p:spTree>
    <p:extLst>
      <p:ext uri="{BB962C8B-B14F-4D97-AF65-F5344CB8AC3E}">
        <p14:creationId xmlns:p14="http://schemas.microsoft.com/office/powerpoint/2010/main" val="1143114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C638-A247-DA43-4A38-40CE56CA85D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0EE333-014A-6560-B9B1-C5A30B6575F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6D3682-49FD-1C90-B9C4-D1DB821282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(K=2): 0.02994</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(K=3): 0.02587</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(K=4): 0.02162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(K=5): 0.01751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(K=6): 0.01656 -&gt; Best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(K=7): 0.01943</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de-DE"/>
          </a:p>
          <a:p>
            <a:endParaRPr lang="de-DE"/>
          </a:p>
          <a:p>
            <a:endParaRPr lang="de-DE"/>
          </a:p>
        </p:txBody>
      </p:sp>
      <p:sp>
        <p:nvSpPr>
          <p:cNvPr id="4" name="Foliennummernplatzhalter 3">
            <a:extLst>
              <a:ext uri="{FF2B5EF4-FFF2-40B4-BE49-F238E27FC236}">
                <a16:creationId xmlns:a16="http://schemas.microsoft.com/office/drawing/2014/main" id="{BBD148CB-60B7-4BCA-E7DD-83E946DA1FF9}"/>
              </a:ext>
            </a:extLst>
          </p:cNvPr>
          <p:cNvSpPr>
            <a:spLocks noGrp="1"/>
          </p:cNvSpPr>
          <p:nvPr>
            <p:ph type="sldNum" sz="quarter" idx="5"/>
          </p:nvPr>
        </p:nvSpPr>
        <p:spPr/>
        <p:txBody>
          <a:bodyPr/>
          <a:lstStyle/>
          <a:p>
            <a:fld id="{037E0B08-409E-F842-BCFB-F274A5ABF40E}" type="slidenum">
              <a:rPr lang="de-DE" smtClean="0"/>
              <a:t>13</a:t>
            </a:fld>
            <a:endParaRPr lang="de-DE"/>
          </a:p>
        </p:txBody>
      </p:sp>
    </p:spTree>
    <p:extLst>
      <p:ext uri="{BB962C8B-B14F-4D97-AF65-F5344CB8AC3E}">
        <p14:creationId xmlns:p14="http://schemas.microsoft.com/office/powerpoint/2010/main" val="350370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E28B-A06F-B7BD-6924-E3EFDB1DC36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4641538-D8BC-DFA7-C2D4-F0D5979B61D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AFE540D-DAAE-D792-3495-55FA1724E5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(K=2): 0.02910</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(K=3): 0.02444</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(K=4): 0.02380 -&gt; Best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(K=5): 0.02840</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(K=6): 0.03010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de-DE">
              <a:sym typeface="Wingdings" pitchFamily="2" charset="2"/>
            </a:endParaRPr>
          </a:p>
        </p:txBody>
      </p:sp>
      <p:sp>
        <p:nvSpPr>
          <p:cNvPr id="4" name="Foliennummernplatzhalter 3">
            <a:extLst>
              <a:ext uri="{FF2B5EF4-FFF2-40B4-BE49-F238E27FC236}">
                <a16:creationId xmlns:a16="http://schemas.microsoft.com/office/drawing/2014/main" id="{1EC58150-114B-3E08-5C7C-BBD864C0CCD9}"/>
              </a:ext>
            </a:extLst>
          </p:cNvPr>
          <p:cNvSpPr>
            <a:spLocks noGrp="1"/>
          </p:cNvSpPr>
          <p:nvPr>
            <p:ph type="sldNum" sz="quarter" idx="5"/>
          </p:nvPr>
        </p:nvSpPr>
        <p:spPr/>
        <p:txBody>
          <a:bodyPr/>
          <a:lstStyle/>
          <a:p>
            <a:fld id="{037E0B08-409E-F842-BCFB-F274A5ABF40E}" type="slidenum">
              <a:rPr lang="de-DE" smtClean="0"/>
              <a:t>14</a:t>
            </a:fld>
            <a:endParaRPr lang="de-DE"/>
          </a:p>
        </p:txBody>
      </p:sp>
    </p:spTree>
    <p:extLst>
      <p:ext uri="{BB962C8B-B14F-4D97-AF65-F5344CB8AC3E}">
        <p14:creationId xmlns:p14="http://schemas.microsoft.com/office/powerpoint/2010/main" val="355535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221C3-3075-3C1A-A5C6-FB8A013406C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2004C8-8DC6-9D50-DFBF-FA77D533677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9920F0-3816-31FC-FF52-4E6013226D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b="0" i="0" u="none" strike="noStrike">
                <a:solidFill>
                  <a:srgbClr val="000000"/>
                </a:solidFill>
                <a:effectLst/>
                <a:latin typeface="-webkit-standard"/>
              </a:rPr>
              <a:t>“</a:t>
            </a:r>
            <a:r>
              <a:rPr lang="de-CH" b="0" i="0" u="none" strike="noStrike" err="1">
                <a:solidFill>
                  <a:srgbClr val="000000"/>
                </a:solidFill>
                <a:effectLst/>
                <a:latin typeface="-webkit-standard"/>
              </a:rPr>
              <a:t>Although</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we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hypothesized</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that</a:t>
            </a:r>
            <a:r>
              <a:rPr lang="de-CH" b="0" i="0" u="none" strike="noStrike">
                <a:solidFill>
                  <a:srgbClr val="000000"/>
                </a:solidFill>
                <a:effectLst/>
                <a:latin typeface="-webkit-standard"/>
              </a:rPr>
              <a:t> 3 </a:t>
            </a:r>
            <a:r>
              <a:rPr lang="de-CH" b="0" i="0" u="none" strike="noStrike" err="1">
                <a:solidFill>
                  <a:srgbClr val="000000"/>
                </a:solidFill>
                <a:effectLst/>
                <a:latin typeface="-webkit-standard"/>
              </a:rPr>
              <a:t>ancestry</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groups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might</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be</a:t>
            </a:r>
            <a:r>
              <a:rPr lang="de-CH" b="0" i="0" u="none" strike="noStrike">
                <a:solidFill>
                  <a:srgbClr val="000000"/>
                </a:solidFill>
                <a:effectLst/>
                <a:latin typeface="-webkit-standard"/>
              </a:rPr>
              <a:t> relevant </a:t>
            </a:r>
            <a:r>
              <a:rPr lang="de-CH" b="0" i="0" u="none" strike="noStrike" err="1">
                <a:solidFill>
                  <a:srgbClr val="000000"/>
                </a:solidFill>
                <a:effectLst/>
                <a:latin typeface="-webkit-standard"/>
              </a:rPr>
              <a:t>for</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cilantro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perception</a:t>
            </a:r>
            <a:r>
              <a:rPr lang="de-CH" b="0" i="0" u="none" strike="noStrike">
                <a:solidFill>
                  <a:srgbClr val="000000"/>
                </a:solidFill>
                <a:effectLst/>
                <a:latin typeface="-webkit-standard"/>
              </a:rPr>
              <a:t>,</a:t>
            </a:r>
            <a:br>
              <a:rPr lang="de-CH"/>
            </a:br>
            <a:r>
              <a:rPr lang="de-CH" b="0" i="0" u="none" strike="noStrike" err="1">
                <a:solidFill>
                  <a:srgbClr val="000000"/>
                </a:solidFill>
                <a:effectLst/>
                <a:latin typeface="-webkit-standard"/>
              </a:rPr>
              <a:t>our</a:t>
            </a:r>
            <a:r>
              <a:rPr lang="de-CH" b="0" i="0" u="none" strike="noStrike">
                <a:solidFill>
                  <a:srgbClr val="000000"/>
                </a:solidFill>
                <a:effectLst/>
                <a:latin typeface="-webkit-standard"/>
              </a:rPr>
              <a:t> ADMIXTURE </a:t>
            </a:r>
            <a:r>
              <a:rPr lang="de-CH" b="0" i="0" u="none" strike="noStrike" err="1">
                <a:solidFill>
                  <a:srgbClr val="000000"/>
                </a:solidFill>
                <a:effectLst/>
                <a:latin typeface="-webkit-standard"/>
              </a:rPr>
              <a:t>analysis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showed</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no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stable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structure</a:t>
            </a:r>
            <a:r>
              <a:rPr lang="de-CH" b="0" i="0" u="none" strike="noStrike">
                <a:solidFill>
                  <a:srgbClr val="000000"/>
                </a:solidFill>
                <a:effectLst/>
                <a:latin typeface="-webkit-standard"/>
              </a:rPr>
              <a:t> at K=3 </a:t>
            </a:r>
            <a:r>
              <a:rPr lang="de-CH" b="0" i="0" u="none" strike="noStrike" err="1">
                <a:solidFill>
                  <a:srgbClr val="000000"/>
                </a:solidFill>
                <a:effectLst/>
                <a:latin typeface="-webkit-standard"/>
              </a:rPr>
              <a:t>or</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other</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values</a:t>
            </a:r>
            <a:r>
              <a:rPr lang="de-CH" b="0" i="0" u="none" strike="noStrike">
                <a:solidFill>
                  <a:srgbClr val="000000"/>
                </a:solidFill>
                <a:effectLst/>
                <a:latin typeface="-webkit-standard"/>
              </a:rPr>
              <a:t>.</a:t>
            </a:r>
            <a:br>
              <a:rPr lang="de-CH"/>
            </a:br>
            <a:r>
              <a:rPr lang="de-CH" b="0" i="0" u="none" strike="noStrike">
                <a:solidFill>
                  <a:srgbClr val="000000"/>
                </a:solidFill>
                <a:effectLst/>
                <a:latin typeface="-webkit-standard"/>
              </a:rPr>
              <a:t>This </a:t>
            </a:r>
            <a:r>
              <a:rPr lang="de-CH" b="0" i="0" u="none" strike="noStrike" err="1">
                <a:solidFill>
                  <a:srgbClr val="000000"/>
                </a:solidFill>
                <a:effectLst/>
                <a:latin typeface="-webkit-standard"/>
              </a:rPr>
              <a:t>is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likely</a:t>
            </a:r>
            <a:r>
              <a:rPr lang="de-CH" b="0" i="0" u="none" strike="noStrike">
                <a:solidFill>
                  <a:srgbClr val="000000"/>
                </a:solidFill>
                <a:effectLst/>
                <a:latin typeface="-webkit-standard"/>
              </a:rPr>
              <a:t> due </a:t>
            </a:r>
            <a:r>
              <a:rPr lang="de-CH" b="0" i="0" u="none" strike="noStrike" err="1">
                <a:solidFill>
                  <a:srgbClr val="000000"/>
                </a:solidFill>
                <a:effectLst/>
                <a:latin typeface="-webkit-standard"/>
              </a:rPr>
              <a:t>to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small</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number</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of</a:t>
            </a:r>
            <a:r>
              <a:rPr lang="de-CH" b="0" i="0" u="none" strike="noStrike">
                <a:solidFill>
                  <a:srgbClr val="000000"/>
                </a:solidFill>
                <a:effectLst/>
                <a:latin typeface="-webkit-standard"/>
              </a:rPr>
              <a:t> SNPs and </a:t>
            </a:r>
            <a:r>
              <a:rPr lang="de-CH" b="0" i="0" u="none" strike="noStrike" err="1">
                <a:solidFill>
                  <a:srgbClr val="000000"/>
                </a:solidFill>
                <a:effectLst/>
                <a:latin typeface="-webkit-standard"/>
              </a:rPr>
              <a:t>the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fact</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that</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analyzed</a:t>
            </a:r>
            <a:r>
              <a:rPr lang="de-CH" b="0" i="0" u="none" strike="noStrike">
                <a:solidFill>
                  <a:srgbClr val="000000"/>
                </a:solidFill>
                <a:effectLst/>
                <a:latin typeface="-webkit-standard"/>
              </a:rPr>
              <a:t> genes do not </a:t>
            </a:r>
            <a:r>
              <a:rPr lang="de-CH" b="0" i="0" u="none" strike="noStrike" err="1">
                <a:solidFill>
                  <a:srgbClr val="000000"/>
                </a:solidFill>
                <a:effectLst/>
                <a:latin typeface="-webkit-standard"/>
              </a:rPr>
              <a:t>capture</a:t>
            </a:r>
            <a:r>
              <a:rPr lang="de-CH" b="0" i="0" u="none" strike="noStrike">
                <a:solidFill>
                  <a:srgbClr val="000000"/>
                </a:solidFill>
                <a:effectLst/>
                <a:latin typeface="-webkit-standard"/>
              </a:rPr>
              <a:t> strong </a:t>
            </a:r>
            <a:r>
              <a:rPr lang="de-CH" b="0" i="0" u="none" strike="noStrike" err="1">
                <a:solidFill>
                  <a:srgbClr val="000000"/>
                </a:solidFill>
                <a:effectLst/>
                <a:latin typeface="-webkit-standard"/>
              </a:rPr>
              <a:t>population</a:t>
            </a:r>
            <a:r>
              <a:rPr lang="de-CH" b="0" i="0" u="none" strike="noStrike">
                <a:solidFill>
                  <a:srgbClr val="000000"/>
                </a:solidFill>
                <a:effectLst/>
                <a:latin typeface="-webkit-standard"/>
              </a:rPr>
              <a:t>-level </a:t>
            </a:r>
            <a:r>
              <a:rPr lang="de-CH" b="0" i="0" u="none" strike="noStrike" err="1">
                <a:solidFill>
                  <a:srgbClr val="000000"/>
                </a:solidFill>
                <a:effectLst/>
                <a:latin typeface="-webkit-standard"/>
              </a:rPr>
              <a:t>differentiation</a:t>
            </a:r>
            <a:r>
              <a:rPr lang="de-CH" b="0" i="0" u="none" strike="noStrike">
                <a:solidFill>
                  <a:srgbClr val="000000"/>
                </a:solidFill>
                <a:effectLst/>
                <a:latin typeface="-webkit-standard"/>
              </a:rPr>
              <a:t>.”</a:t>
            </a:r>
            <a:endParaRPr lang="en-US">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de-DE">
              <a:sym typeface="Wingdings" pitchFamily="2" charset="2"/>
            </a:endParaRPr>
          </a:p>
        </p:txBody>
      </p:sp>
      <p:sp>
        <p:nvSpPr>
          <p:cNvPr id="4" name="Foliennummernplatzhalter 3">
            <a:extLst>
              <a:ext uri="{FF2B5EF4-FFF2-40B4-BE49-F238E27FC236}">
                <a16:creationId xmlns:a16="http://schemas.microsoft.com/office/drawing/2014/main" id="{59EF94DB-F8BA-D476-A912-161C29F8EA68}"/>
              </a:ext>
            </a:extLst>
          </p:cNvPr>
          <p:cNvSpPr>
            <a:spLocks noGrp="1"/>
          </p:cNvSpPr>
          <p:nvPr>
            <p:ph type="sldNum" sz="quarter" idx="5"/>
          </p:nvPr>
        </p:nvSpPr>
        <p:spPr/>
        <p:txBody>
          <a:bodyPr/>
          <a:lstStyle/>
          <a:p>
            <a:fld id="{037E0B08-409E-F842-BCFB-F274A5ABF40E}" type="slidenum">
              <a:rPr lang="de-DE" smtClean="0"/>
              <a:t>15</a:t>
            </a:fld>
            <a:endParaRPr lang="de-DE"/>
          </a:p>
        </p:txBody>
      </p:sp>
    </p:spTree>
    <p:extLst>
      <p:ext uri="{BB962C8B-B14F-4D97-AF65-F5344CB8AC3E}">
        <p14:creationId xmlns:p14="http://schemas.microsoft.com/office/powerpoint/2010/main" val="871993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C9DE8-DA0F-4911-0430-239E42A5040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C1A37F9-D05C-9D1B-6B33-F7AAD5FF0F1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DBAEA73-7ADD-9AF2-DE80-A66AA2256A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(K=2): 0.03327</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(K=3): 0.02968</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(K=4): 0.02885</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(K=5): 0.02771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(K=6): 0.02672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(K=7): 0.02569 -</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(K=8): 0.02583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(K=9): 0.02563 -&gt; Best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(K=10): 0.02604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de-DE">
              <a:sym typeface="Wingdings" pitchFamily="2" charset="2"/>
            </a:endParaRPr>
          </a:p>
        </p:txBody>
      </p:sp>
      <p:sp>
        <p:nvSpPr>
          <p:cNvPr id="4" name="Foliennummernplatzhalter 3">
            <a:extLst>
              <a:ext uri="{FF2B5EF4-FFF2-40B4-BE49-F238E27FC236}">
                <a16:creationId xmlns:a16="http://schemas.microsoft.com/office/drawing/2014/main" id="{8CDA5F05-C4CD-F793-AA9C-8772A75ADB2D}"/>
              </a:ext>
            </a:extLst>
          </p:cNvPr>
          <p:cNvSpPr>
            <a:spLocks noGrp="1"/>
          </p:cNvSpPr>
          <p:nvPr>
            <p:ph type="sldNum" sz="quarter" idx="5"/>
          </p:nvPr>
        </p:nvSpPr>
        <p:spPr/>
        <p:txBody>
          <a:bodyPr/>
          <a:lstStyle/>
          <a:p>
            <a:fld id="{037E0B08-409E-F842-BCFB-F274A5ABF40E}" type="slidenum">
              <a:rPr lang="de-DE" smtClean="0"/>
              <a:t>16</a:t>
            </a:fld>
            <a:endParaRPr lang="de-DE"/>
          </a:p>
        </p:txBody>
      </p:sp>
    </p:spTree>
    <p:extLst>
      <p:ext uri="{BB962C8B-B14F-4D97-AF65-F5344CB8AC3E}">
        <p14:creationId xmlns:p14="http://schemas.microsoft.com/office/powerpoint/2010/main" val="3042850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b="1">
              <a:latin typeface="Aptos"/>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17</a:t>
            </a:fld>
            <a:endParaRPr lang="de-DE"/>
          </a:p>
        </p:txBody>
      </p:sp>
    </p:spTree>
    <p:extLst>
      <p:ext uri="{BB962C8B-B14F-4D97-AF65-F5344CB8AC3E}">
        <p14:creationId xmlns:p14="http://schemas.microsoft.com/office/powerpoint/2010/main" val="272866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b="1"/>
              <a:t>Pseudogene: DNA sequence resembling a gene but has been mutated into an inactive form over the course of evolution</a:t>
            </a:r>
            <a:endParaRPr lang="en-US"/>
          </a:p>
          <a:p>
            <a:r>
              <a:rPr lang="en-US" b="1"/>
              <a:t>Sequencing &amp; analysis bias</a:t>
            </a:r>
            <a:r>
              <a:rPr lang="en-US"/>
              <a:t>:</a:t>
            </a:r>
            <a:br>
              <a:rPr lang="en-US">
                <a:cs typeface="+mn-lt"/>
              </a:rPr>
            </a:br>
            <a:r>
              <a:rPr lang="en-US"/>
              <a:t> ▸ SNPs in these regions often get </a:t>
            </a:r>
            <a:r>
              <a:rPr lang="en-US" b="1"/>
              <a:t>filtered out</a:t>
            </a:r>
            <a:r>
              <a:rPr lang="en-US"/>
              <a:t> or </a:t>
            </a:r>
            <a:r>
              <a:rPr lang="en-US" b="1"/>
              <a:t>misaligned</a:t>
            </a:r>
            <a:r>
              <a:rPr lang="en-US"/>
              <a:t> due to:</a:t>
            </a:r>
          </a:p>
          <a:p>
            <a:pPr marL="171450" indent="-171450">
              <a:buFont typeface="Arial,Sans-Serif"/>
              <a:buChar char="•"/>
            </a:pPr>
            <a:r>
              <a:rPr lang="en-US"/>
              <a:t>Read mapping errors</a:t>
            </a:r>
          </a:p>
          <a:p>
            <a:pPr marL="171450" indent="-171450">
              <a:buFont typeface="Arial,Sans-Serif"/>
              <a:buChar char="•"/>
            </a:pPr>
            <a:r>
              <a:rPr lang="en-US"/>
              <a:t>Ambiguous alignment to multiple OR gene copies</a:t>
            </a:r>
          </a:p>
          <a:p>
            <a:pPr marL="171450" indent="-171450">
              <a:buFont typeface="Arial,Sans-Serif"/>
              <a:buChar char="•"/>
            </a:pPr>
            <a:r>
              <a:rPr lang="en-US"/>
              <a:t>Low-confidence variant calls</a:t>
            </a:r>
          </a:p>
          <a:p>
            <a:pPr marL="171450" indent="-171450">
              <a:buFont typeface="Arial,Sans-Serif"/>
              <a:buChar char="•"/>
            </a:pPr>
            <a:r>
              <a:rPr lang="en-US"/>
              <a:t>-&gt; one must compare our sequence to well known, well sequenced areas of the same size to make that statement</a:t>
            </a:r>
          </a:p>
          <a:p>
            <a:pPr marL="171450" indent="-171450">
              <a:buFont typeface="Arial"/>
              <a:buChar char="•"/>
            </a:pPr>
            <a:endParaRPr lang="en-US"/>
          </a:p>
          <a:p>
            <a:r>
              <a:rPr lang="en-US"/>
              <a:t>Key </a:t>
            </a:r>
            <a:r>
              <a:rPr lang="en-US" err="1"/>
              <a:t>Difference</a:t>
            </a:r>
          </a:p>
          <a:p>
            <a:pPr marL="171450" indent="-171450">
              <a:buFont typeface="Arial"/>
              <a:buChar char="•"/>
            </a:pPr>
            <a:r>
              <a:rPr lang="en-US" b="1"/>
              <a:t>Allelic frequency studies</a:t>
            </a:r>
            <a:r>
              <a:rPr lang="en-US"/>
              <a:t> are SNP-focused: they look at </a:t>
            </a:r>
            <a:r>
              <a:rPr lang="en-US" i="1"/>
              <a:t>variant distribution</a:t>
            </a:r>
            <a:r>
              <a:rPr lang="en-US"/>
              <a:t>.</a:t>
            </a:r>
          </a:p>
          <a:p>
            <a:pPr marL="171450" indent="-171450">
              <a:buFont typeface="Arial"/>
              <a:buChar char="•"/>
            </a:pPr>
            <a:r>
              <a:rPr lang="en-US" b="1"/>
              <a:t>Admixture analysis</a:t>
            </a:r>
            <a:r>
              <a:rPr lang="en-US"/>
              <a:t> is genome-wide and individual-focused: it estimates </a:t>
            </a:r>
            <a:r>
              <a:rPr lang="en-US" i="1"/>
              <a:t>ancestry makeup</a:t>
            </a:r>
            <a:r>
              <a:rPr lang="en-US"/>
              <a:t>.</a:t>
            </a:r>
          </a:p>
          <a:p>
            <a:endParaRPr lang="en-US"/>
          </a:p>
        </p:txBody>
      </p:sp>
      <p:sp>
        <p:nvSpPr>
          <p:cNvPr id="4" name="Slide Number Placeholder 3"/>
          <p:cNvSpPr>
            <a:spLocks noGrp="1"/>
          </p:cNvSpPr>
          <p:nvPr>
            <p:ph type="sldNum" sz="quarter" idx="5"/>
          </p:nvPr>
        </p:nvSpPr>
        <p:spPr/>
        <p:txBody>
          <a:bodyPr/>
          <a:lstStyle/>
          <a:p>
            <a:fld id="{037E0B08-409E-F842-BCFB-F274A5ABF40E}" type="slidenum">
              <a:rPr lang="de-DE" smtClean="0"/>
              <a:t>18</a:t>
            </a:fld>
            <a:endParaRPr lang="de-DE"/>
          </a:p>
        </p:txBody>
      </p:sp>
    </p:spTree>
    <p:extLst>
      <p:ext uri="{BB962C8B-B14F-4D97-AF65-F5344CB8AC3E}">
        <p14:creationId xmlns:p14="http://schemas.microsoft.com/office/powerpoint/2010/main" val="109551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Based on this </a:t>
            </a:r>
            <a:r>
              <a:rPr lang="en-US"/>
              <a:t>https://link.springer.com/protocol/10.1007/978-1-0716-0199-0_4</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20</a:t>
            </a:fld>
            <a:endParaRPr lang="de-DE"/>
          </a:p>
        </p:txBody>
      </p:sp>
    </p:spTree>
    <p:extLst>
      <p:ext uri="{BB962C8B-B14F-4D97-AF65-F5344CB8AC3E}">
        <p14:creationId xmlns:p14="http://schemas.microsoft.com/office/powerpoint/2010/main" val="2412358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https://utoronto.scholaris.ca/server/api/core/bitstreams/8e66bc69-7dd0-493b-8268-49d4f658de2b/content</a:t>
            </a:r>
          </a:p>
        </p:txBody>
      </p:sp>
      <p:sp>
        <p:nvSpPr>
          <p:cNvPr id="4" name="Slide Number Placeholder 3"/>
          <p:cNvSpPr>
            <a:spLocks noGrp="1"/>
          </p:cNvSpPr>
          <p:nvPr>
            <p:ph type="sldNum" sz="quarter" idx="5"/>
          </p:nvPr>
        </p:nvSpPr>
        <p:spPr/>
        <p:txBody>
          <a:bodyPr/>
          <a:lstStyle/>
          <a:p>
            <a:fld id="{037E0B08-409E-F842-BCFB-F274A5ABF40E}" type="slidenum">
              <a:rPr lang="de-DE" smtClean="0"/>
              <a:t>21</a:t>
            </a:fld>
            <a:endParaRPr lang="de-DE"/>
          </a:p>
        </p:txBody>
      </p:sp>
    </p:spTree>
    <p:extLst>
      <p:ext uri="{BB962C8B-B14F-4D97-AF65-F5344CB8AC3E}">
        <p14:creationId xmlns:p14="http://schemas.microsoft.com/office/powerpoint/2010/main" val="417143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17FD6-AEF9-9510-6E88-697D00979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B4C6C-2254-9382-F46E-B03DE8ED6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7D728B-9E5C-B3D0-958C-B7ACC05AA02A}"/>
              </a:ext>
            </a:extLst>
          </p:cNvPr>
          <p:cNvSpPr>
            <a:spLocks noGrp="1"/>
          </p:cNvSpPr>
          <p:nvPr>
            <p:ph type="body" idx="1"/>
          </p:nvPr>
        </p:nvSpPr>
        <p:spPr/>
        <p:txBody>
          <a:bodyPr/>
          <a:lstStyle/>
          <a:p>
            <a:r>
              <a:rPr lang="en-US" b="1"/>
              <a:t>Call rate filter:</a:t>
            </a:r>
            <a:endParaRPr lang="en-US"/>
          </a:p>
          <a:p>
            <a:r>
              <a:rPr lang="en-US" b="1"/>
              <a:t>Threshold:</a:t>
            </a:r>
            <a:r>
              <a:rPr lang="en-US"/>
              <a:t> SNPs with </a:t>
            </a:r>
            <a:r>
              <a:rPr lang="en-US" b="1"/>
              <a:t>less than 95% call rate</a:t>
            </a:r>
            <a:r>
              <a:rPr lang="en-US"/>
              <a:t> (i.e., genotypes missing in more than 5% of people) were </a:t>
            </a:r>
            <a:r>
              <a:rPr lang="en-US" b="1"/>
              <a:t>removed to not bias</a:t>
            </a:r>
            <a:endParaRPr lang="en-US"/>
          </a:p>
          <a:p>
            <a:r>
              <a:rPr lang="en-US" b="1"/>
              <a:t>HWE Threshold:</a:t>
            </a:r>
            <a:r>
              <a:rPr lang="en-US"/>
              <a:t> SNPs with a </a:t>
            </a:r>
            <a:r>
              <a:rPr lang="en-US" b="1"/>
              <a:t>P-value &lt; 1×10⁻⁸</a:t>
            </a:r>
            <a:r>
              <a:rPr lang="en-US"/>
              <a:t> were removed.</a:t>
            </a:r>
          </a:p>
          <a:p>
            <a:pPr marL="171450" indent="-171450">
              <a:buFont typeface="Arial"/>
              <a:buChar char="•"/>
            </a:pPr>
            <a:r>
              <a:rPr lang="en-US"/>
              <a:t>A very small p-value means the SNP </a:t>
            </a:r>
            <a:r>
              <a:rPr lang="en-US" b="1"/>
              <a:t>violates HWE</a:t>
            </a:r>
            <a:r>
              <a:rPr lang="en-US"/>
              <a:t>, likely due to </a:t>
            </a:r>
            <a:r>
              <a:rPr lang="en-US" b="1"/>
              <a:t>genotyping error</a:t>
            </a:r>
            <a:r>
              <a:rPr lang="en-US"/>
              <a:t>, </a:t>
            </a:r>
            <a:r>
              <a:rPr lang="en-US" b="1"/>
              <a:t>population structure</a:t>
            </a:r>
            <a:r>
              <a:rPr lang="en-US"/>
              <a:t>, or </a:t>
            </a:r>
            <a:r>
              <a:rPr lang="en-US" b="1"/>
              <a:t>selection</a:t>
            </a:r>
            <a:r>
              <a:rPr lang="en-US"/>
              <a:t>.</a:t>
            </a:r>
          </a:p>
          <a:p>
            <a:pPr marL="171450" indent="-171450">
              <a:buFont typeface="Arial"/>
              <a:buChar char="•"/>
            </a:pPr>
            <a:endParaRPr lang="en-US"/>
          </a:p>
          <a:p>
            <a:pPr marL="171450" indent="-171450">
              <a:buFont typeface="Arial"/>
              <a:buChar char="•"/>
            </a:pPr>
            <a:r>
              <a:rPr lang="en-US"/>
              <a:t>These filters help </a:t>
            </a:r>
            <a:r>
              <a:rPr lang="en-US" b="1"/>
              <a:t>clean the dataset</a:t>
            </a:r>
            <a:r>
              <a:rPr lang="en-US"/>
              <a:t> by removing SNPs that are either unreliable or biologically inconsistent in this population, so the final analysis is more accurate.</a:t>
            </a:r>
          </a:p>
          <a:p>
            <a:endParaRPr lang="en-US" b="1"/>
          </a:p>
        </p:txBody>
      </p:sp>
      <p:sp>
        <p:nvSpPr>
          <p:cNvPr id="4" name="Slide Number Placeholder 3">
            <a:extLst>
              <a:ext uri="{FF2B5EF4-FFF2-40B4-BE49-F238E27FC236}">
                <a16:creationId xmlns:a16="http://schemas.microsoft.com/office/drawing/2014/main" id="{156EF80A-F5C5-F7A5-D961-51ECE02E712C}"/>
              </a:ext>
            </a:extLst>
          </p:cNvPr>
          <p:cNvSpPr>
            <a:spLocks noGrp="1"/>
          </p:cNvSpPr>
          <p:nvPr>
            <p:ph type="sldNum" sz="quarter" idx="5"/>
          </p:nvPr>
        </p:nvSpPr>
        <p:spPr/>
        <p:txBody>
          <a:bodyPr/>
          <a:lstStyle/>
          <a:p>
            <a:fld id="{037E0B08-409E-F842-BCFB-F274A5ABF40E}" type="slidenum">
              <a:rPr lang="de-DE" smtClean="0"/>
              <a:t>22</a:t>
            </a:fld>
            <a:endParaRPr lang="de-DE"/>
          </a:p>
        </p:txBody>
      </p:sp>
    </p:spTree>
    <p:extLst>
      <p:ext uri="{BB962C8B-B14F-4D97-AF65-F5344CB8AC3E}">
        <p14:creationId xmlns:p14="http://schemas.microsoft.com/office/powerpoint/2010/main" val="3861643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1"/>
          </a:p>
        </p:txBody>
      </p:sp>
      <p:sp>
        <p:nvSpPr>
          <p:cNvPr id="4" name="Foliennummernplatzhalter 3"/>
          <p:cNvSpPr>
            <a:spLocks noGrp="1"/>
          </p:cNvSpPr>
          <p:nvPr>
            <p:ph type="sldNum" sz="quarter" idx="5"/>
          </p:nvPr>
        </p:nvSpPr>
        <p:spPr/>
        <p:txBody>
          <a:bodyPr/>
          <a:lstStyle/>
          <a:p>
            <a:fld id="{037E0B08-409E-F842-BCFB-F274A5ABF40E}" type="slidenum">
              <a:rPr lang="de-DE" smtClean="0"/>
              <a:t>23</a:t>
            </a:fld>
            <a:endParaRPr lang="de-DE"/>
          </a:p>
        </p:txBody>
      </p:sp>
    </p:spTree>
    <p:extLst>
      <p:ext uri="{BB962C8B-B14F-4D97-AF65-F5344CB8AC3E}">
        <p14:creationId xmlns:p14="http://schemas.microsoft.com/office/powerpoint/2010/main" val="150639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determine whether candidate genetic markers associated with cilantro</a:t>
            </a:r>
          </a:p>
          <a:p>
            <a:r>
              <a:rPr lang="en-US"/>
              <a:t>preference differ between ethnocultural groups.</a:t>
            </a:r>
          </a:p>
          <a:p>
            <a:r>
              <a:rPr lang="en-US" b="1"/>
              <a:t>Biallelic: </a:t>
            </a:r>
            <a:r>
              <a:rPr lang="en-US" b="1" err="1"/>
              <a:t>allel</a:t>
            </a:r>
            <a:r>
              <a:rPr lang="en-US" b="1"/>
              <a:t> from mother and father</a:t>
            </a:r>
          </a:p>
        </p:txBody>
      </p:sp>
      <p:sp>
        <p:nvSpPr>
          <p:cNvPr id="4" name="Slide Number Placeholder 3"/>
          <p:cNvSpPr>
            <a:spLocks noGrp="1"/>
          </p:cNvSpPr>
          <p:nvPr>
            <p:ph type="sldNum" sz="quarter" idx="5"/>
          </p:nvPr>
        </p:nvSpPr>
        <p:spPr/>
        <p:txBody>
          <a:bodyPr/>
          <a:lstStyle/>
          <a:p>
            <a:fld id="{037E0B08-409E-F842-BCFB-F274A5ABF40E}" type="slidenum">
              <a:rPr lang="de-DE" smtClean="0"/>
              <a:t>3</a:t>
            </a:fld>
            <a:endParaRPr lang="de-DE"/>
          </a:p>
        </p:txBody>
      </p:sp>
    </p:spTree>
    <p:extLst>
      <p:ext uri="{BB962C8B-B14F-4D97-AF65-F5344CB8AC3E}">
        <p14:creationId xmlns:p14="http://schemas.microsoft.com/office/powerpoint/2010/main" val="11806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https://www.23andme.com/en-int/genetic-science/</a:t>
            </a:r>
          </a:p>
        </p:txBody>
      </p:sp>
      <p:sp>
        <p:nvSpPr>
          <p:cNvPr id="4" name="Slide Number Placeholder 3"/>
          <p:cNvSpPr>
            <a:spLocks noGrp="1"/>
          </p:cNvSpPr>
          <p:nvPr>
            <p:ph type="sldNum" sz="quarter" idx="5"/>
          </p:nvPr>
        </p:nvSpPr>
        <p:spPr/>
        <p:txBody>
          <a:bodyPr/>
          <a:lstStyle/>
          <a:p>
            <a:fld id="{037E0B08-409E-F842-BCFB-F274A5ABF40E}" type="slidenum">
              <a:rPr lang="de-DE" smtClean="0"/>
              <a:t>24</a:t>
            </a:fld>
            <a:endParaRPr lang="de-DE"/>
          </a:p>
        </p:txBody>
      </p:sp>
    </p:spTree>
    <p:extLst>
      <p:ext uri="{BB962C8B-B14F-4D97-AF65-F5344CB8AC3E}">
        <p14:creationId xmlns:p14="http://schemas.microsoft.com/office/powerpoint/2010/main" val="197642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Eigenvectors</a:t>
            </a:r>
            <a:r>
              <a:rPr lang="en-US"/>
              <a:t> define the </a:t>
            </a:r>
            <a:r>
              <a:rPr lang="en-US" b="1"/>
              <a:t>new coordinate system</a:t>
            </a:r>
            <a:r>
              <a:rPr lang="en-US"/>
              <a:t>.</a:t>
            </a:r>
          </a:p>
          <a:p>
            <a:pPr marL="171450" indent="-171450">
              <a:buFont typeface="Arial"/>
              <a:buChar char="•"/>
            </a:pPr>
            <a:r>
              <a:rPr lang="en-US" b="1"/>
              <a:t>Eigenvalues</a:t>
            </a:r>
            <a:r>
              <a:rPr lang="en-US"/>
              <a:t> tell you how </a:t>
            </a:r>
            <a:r>
              <a:rPr lang="en-US" b="1"/>
              <a:t>important</a:t>
            </a:r>
            <a:r>
              <a:rPr lang="en-US"/>
              <a:t> each new axis is.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25</a:t>
            </a:fld>
            <a:endParaRPr lang="de-DE"/>
          </a:p>
        </p:txBody>
      </p:sp>
    </p:spTree>
    <p:extLst>
      <p:ext uri="{BB962C8B-B14F-4D97-AF65-F5344CB8AC3E}">
        <p14:creationId xmlns:p14="http://schemas.microsoft.com/office/powerpoint/2010/main" val="1845838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7E0B08-409E-F842-BCFB-F274A5ABF40E}" type="slidenum">
              <a:rPr lang="de-DE" smtClean="0"/>
              <a:t>26</a:t>
            </a:fld>
            <a:endParaRPr lang="de-DE"/>
          </a:p>
        </p:txBody>
      </p:sp>
    </p:spTree>
    <p:extLst>
      <p:ext uri="{BB962C8B-B14F-4D97-AF65-F5344CB8AC3E}">
        <p14:creationId xmlns:p14="http://schemas.microsoft.com/office/powerpoint/2010/main" val="374532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LD: </a:t>
            </a:r>
            <a:r>
              <a:rPr lang="en"/>
              <a:t>nonrandom association of alleles at multiple DNA markers that results from their close proximity to one another within a chromosome and co-inheritance.</a:t>
            </a:r>
          </a:p>
          <a:p>
            <a:pPr marL="171450" indent="-171450">
              <a:buFont typeface="Arial"/>
              <a:buChar char="•"/>
            </a:pPr>
            <a:r>
              <a:rPr lang="en" b="1"/>
              <a:t>Window size (50)</a:t>
            </a:r>
            <a:r>
              <a:rPr lang="en"/>
              <a:t>: Prune SNPs in windows of 50 consecutive markers.</a:t>
            </a:r>
          </a:p>
          <a:p>
            <a:pPr marL="171450" indent="-171450">
              <a:buFont typeface="Arial"/>
              <a:buChar char="•"/>
            </a:pPr>
            <a:r>
              <a:rPr lang="en" b="1"/>
              <a:t>Step size (1)</a:t>
            </a:r>
            <a:r>
              <a:rPr lang="en"/>
              <a:t>: The window slides by one SNP at a time.</a:t>
            </a:r>
          </a:p>
          <a:p>
            <a:pPr marL="171450" indent="-171450">
              <a:buFont typeface="Arial"/>
              <a:buChar char="•"/>
            </a:pPr>
            <a:r>
              <a:rPr lang="en" b="1"/>
              <a:t>r² threshold (0.1)</a:t>
            </a:r>
            <a:r>
              <a:rPr lang="en"/>
              <a:t>: Remove one of two SNPs if their pairwise r² value is greater than 0.1.</a:t>
            </a:r>
          </a:p>
          <a:p>
            <a:endParaRPr lang="en"/>
          </a:p>
          <a:p>
            <a:r>
              <a:rPr lang="en-US" b="1"/>
              <a:t>PCA</a:t>
            </a:r>
            <a:r>
              <a:rPr lang="en-US"/>
              <a:t>: find patterns. People with similar ancestry will cluster together. </a:t>
            </a:r>
          </a:p>
          <a:p>
            <a:endParaRPr lang="en-US" b="1"/>
          </a:p>
          <a:p>
            <a:r>
              <a:rPr lang="en-US" b="1"/>
              <a:t>PLINK i</a:t>
            </a:r>
            <a:r>
              <a:rPr lang="en-US"/>
              <a:t>s a free, open-source whole genome association analysis toolset, designed to perform a range of basic, large-scale analyses in a computationally efficient manner. </a:t>
            </a:r>
            <a:r>
              <a:rPr lang="en-US">
                <a:hlinkClick r:id="rId3"/>
              </a:rPr>
              <a:t>https://www.cog-genomics.org/plink/1.9/</a:t>
            </a:r>
            <a:r>
              <a:rPr lang="en-US"/>
              <a:t> </a:t>
            </a:r>
          </a:p>
          <a:p>
            <a:r>
              <a:rPr lang="en-US" b="1"/>
              <a:t>ADMIXTURE</a:t>
            </a:r>
            <a:r>
              <a:rPr lang="en-US"/>
              <a:t> estimates how much of each person's DNA comes from K ancestral populations</a:t>
            </a:r>
          </a:p>
          <a:p>
            <a:endParaRPr lang="en-US"/>
          </a:p>
          <a:p>
            <a:pPr>
              <a:lnSpc>
                <a:spcPct val="120000"/>
              </a:lnSpc>
              <a:spcBef>
                <a:spcPts val="1000"/>
              </a:spcBef>
            </a:pPr>
            <a:r>
              <a:rPr lang="en-US"/>
              <a:t>Admixture: optimization algorithm </a:t>
            </a:r>
            <a:r>
              <a:rPr lang="en-US" err="1"/>
              <a:t>useing</a:t>
            </a:r>
            <a:r>
              <a:rPr lang="en-US"/>
              <a:t> log-likelihood to maximize likelihood function to predict accurate ancestry proportions</a:t>
            </a:r>
          </a:p>
          <a:p>
            <a:endParaRPr lang="en-US"/>
          </a:p>
          <a:p>
            <a:r>
              <a:rPr lang="en-US"/>
              <a:t>"With admixture proportion inference, individuals in a sample are modeled as having a proportion of their genome derived from each of several source populations. The goal is to infer the proportions of ancestry from each source population, and these proportions can be used to produce compact visual summaries that reveal the existence of population structure in a sample." </a:t>
            </a:r>
            <a:r>
              <a:rPr lang="en-US">
                <a:hlinkClick r:id="rId4"/>
              </a:rPr>
              <a:t>https://link.springer.com/protocol/10.1007/978-1-0716-0199-0_4</a:t>
            </a:r>
            <a:r>
              <a:rPr lang="en-US"/>
              <a:t> </a:t>
            </a:r>
          </a:p>
        </p:txBody>
      </p:sp>
      <p:sp>
        <p:nvSpPr>
          <p:cNvPr id="4" name="Slide Number Placeholder 3"/>
          <p:cNvSpPr>
            <a:spLocks noGrp="1"/>
          </p:cNvSpPr>
          <p:nvPr>
            <p:ph type="sldNum" sz="quarter" idx="5"/>
          </p:nvPr>
        </p:nvSpPr>
        <p:spPr/>
        <p:txBody>
          <a:bodyPr/>
          <a:lstStyle/>
          <a:p>
            <a:fld id="{037E0B08-409E-F842-BCFB-F274A5ABF40E}" type="slidenum">
              <a:rPr lang="de-DE" smtClean="0"/>
              <a:t>4</a:t>
            </a:fld>
            <a:endParaRPr lang="de-DE"/>
          </a:p>
        </p:txBody>
      </p:sp>
    </p:spTree>
    <p:extLst>
      <p:ext uri="{BB962C8B-B14F-4D97-AF65-F5344CB8AC3E}">
        <p14:creationId xmlns:p14="http://schemas.microsoft.com/office/powerpoint/2010/main" val="318984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37E0B08-409E-F842-BCFB-F274A5ABF40E}" type="slidenum">
              <a:rPr lang="de-DE" smtClean="0"/>
              <a:t>7</a:t>
            </a:fld>
            <a:endParaRPr lang="de-DE"/>
          </a:p>
        </p:txBody>
      </p:sp>
    </p:spTree>
    <p:extLst>
      <p:ext uri="{BB962C8B-B14F-4D97-AF65-F5344CB8AC3E}">
        <p14:creationId xmlns:p14="http://schemas.microsoft.com/office/powerpoint/2010/main" val="46543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610 SNPs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2548 Personen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8</a:t>
            </a:fld>
            <a:endParaRPr lang="de-DE"/>
          </a:p>
        </p:txBody>
      </p:sp>
    </p:spTree>
    <p:extLst>
      <p:ext uri="{BB962C8B-B14F-4D97-AF65-F5344CB8AC3E}">
        <p14:creationId xmlns:p14="http://schemas.microsoft.com/office/powerpoint/2010/main" val="178592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97A7C-4A98-547D-C679-1D11E503BE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DBA72-F147-D64C-A23D-4FB08E264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CBF4A-1BAC-FE9D-8EEC-1926E1F41733}"/>
              </a:ext>
            </a:extLst>
          </p:cNvPr>
          <p:cNvSpPr>
            <a:spLocks noGrp="1"/>
          </p:cNvSpPr>
          <p:nvPr>
            <p:ph type="body" idx="1"/>
          </p:nvPr>
        </p:nvSpPr>
        <p:spPr/>
        <p:txBody>
          <a:bodyPr/>
          <a:lstStyle/>
          <a:p>
            <a:r>
              <a:rPr lang="en-US" b="1">
                <a:latin typeface="Aptos"/>
                <a:ea typeface="Calibri"/>
                <a:cs typeface="Calibri"/>
              </a:rPr>
              <a:t>MLE</a:t>
            </a:r>
            <a:r>
              <a:rPr lang="en-US">
                <a:latin typeface="Aptos"/>
                <a:ea typeface="Calibri"/>
                <a:cs typeface="Calibri"/>
              </a:rPr>
              <a:t>: </a:t>
            </a:r>
            <a:r>
              <a:rPr lang="en-US"/>
              <a:t>method to find the </a:t>
            </a:r>
            <a:r>
              <a:rPr lang="en-US" b="1"/>
              <a:t>most likely parameters</a:t>
            </a:r>
            <a:r>
              <a:rPr lang="en-US"/>
              <a:t> (like ancestry proportions or allele frequencies) that would make the data we observe most probable by  an assumed probebility distribution. This is achieved by </a:t>
            </a:r>
            <a:r>
              <a:rPr lang="en-US">
                <a:hlinkClick r:id="rId3"/>
              </a:rPr>
              <a:t>maximizing</a:t>
            </a:r>
            <a:r>
              <a:rPr lang="en-US"/>
              <a:t> a </a:t>
            </a:r>
            <a:r>
              <a:rPr lang="en-US">
                <a:hlinkClick r:id="rId4"/>
              </a:rPr>
              <a:t>likelihood function</a:t>
            </a:r>
            <a:r>
              <a:rPr lang="en-US"/>
              <a:t> so that, under the assumed </a:t>
            </a:r>
            <a:r>
              <a:rPr lang="en-US">
                <a:hlinkClick r:id="rId5"/>
              </a:rPr>
              <a:t>statistical model</a:t>
            </a:r>
            <a:r>
              <a:rPr lang="en-US"/>
              <a:t>, the </a:t>
            </a:r>
            <a:r>
              <a:rPr lang="en-US">
                <a:hlinkClick r:id="rId6"/>
              </a:rPr>
              <a:t>observed data</a:t>
            </a:r>
            <a:r>
              <a:rPr lang="en-US"/>
              <a:t> is most probable</a:t>
            </a:r>
            <a:endParaRPr lang="en-US">
              <a:ea typeface="Calibri"/>
              <a:cs typeface="Calibri"/>
            </a:endParaRPr>
          </a:p>
          <a:p>
            <a:r>
              <a:rPr lang="en-US" b="1"/>
              <a:t>Likelihood</a:t>
            </a:r>
            <a:r>
              <a:rPr lang="en-US"/>
              <a:t>: A measure of </a:t>
            </a:r>
            <a:r>
              <a:rPr lang="en-US" b="1"/>
              <a:t>how probable</a:t>
            </a:r>
            <a:r>
              <a:rPr lang="en-US"/>
              <a:t> your data is given a model.</a:t>
            </a:r>
          </a:p>
          <a:p>
            <a:r>
              <a:rPr lang="en-US"/>
              <a:t>Cross validation: </a:t>
            </a:r>
            <a:r>
              <a:rPr lang="en-US" b="1"/>
              <a:t>evaluate how well a model generalizes to new, unseen data.</a:t>
            </a:r>
            <a:r>
              <a:rPr lang="en-US"/>
              <a:t> It helps prevent overfitting (where a model performs well on training data but poorly on new data) -&gt; unsupervised learning </a:t>
            </a:r>
          </a:p>
          <a:p>
            <a:endParaRPr lang="en-US"/>
          </a:p>
        </p:txBody>
      </p:sp>
      <p:sp>
        <p:nvSpPr>
          <p:cNvPr id="4" name="Slide Number Placeholder 3">
            <a:extLst>
              <a:ext uri="{FF2B5EF4-FFF2-40B4-BE49-F238E27FC236}">
                <a16:creationId xmlns:a16="http://schemas.microsoft.com/office/drawing/2014/main" id="{D82A0110-66E3-31CB-140A-7D33935BCB09}"/>
              </a:ext>
            </a:extLst>
          </p:cNvPr>
          <p:cNvSpPr>
            <a:spLocks noGrp="1"/>
          </p:cNvSpPr>
          <p:nvPr>
            <p:ph type="sldNum" sz="quarter" idx="5"/>
          </p:nvPr>
        </p:nvSpPr>
        <p:spPr/>
        <p:txBody>
          <a:bodyPr/>
          <a:lstStyle/>
          <a:p>
            <a:fld id="{037E0B08-409E-F842-BCFB-F274A5ABF40E}" type="slidenum">
              <a:rPr lang="de-DE" smtClean="0"/>
              <a:t>9</a:t>
            </a:fld>
            <a:endParaRPr lang="de-DE"/>
          </a:p>
        </p:txBody>
      </p:sp>
    </p:spTree>
    <p:extLst>
      <p:ext uri="{BB962C8B-B14F-4D97-AF65-F5344CB8AC3E}">
        <p14:creationId xmlns:p14="http://schemas.microsoft.com/office/powerpoint/2010/main" val="1332275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Calibri"/>
                <a:ea typeface="Calibri"/>
                <a:cs typeface="Calibri"/>
              </a:rPr>
              <a:t>Command line</a:t>
            </a:r>
          </a:p>
          <a:p>
            <a:r>
              <a:rPr lang="en-US" b="1">
                <a:latin typeface="Calibri"/>
                <a:ea typeface="Calibri"/>
                <a:cs typeface="Calibri"/>
              </a:rPr>
              <a:t>Delta: </a:t>
            </a:r>
            <a:r>
              <a:rPr lang="en-US">
                <a:latin typeface="Calibri"/>
                <a:ea typeface="Calibri"/>
                <a:cs typeface="Calibri"/>
              </a:rPr>
              <a:t>difference between log likelihoods, to find convergence (smaller steps)</a:t>
            </a:r>
            <a:endParaRPr lang="en-US"/>
          </a:p>
          <a:p>
            <a:r>
              <a:rPr lang="en-US" b="1"/>
              <a:t>Expectation (E-step)</a:t>
            </a:r>
            <a:r>
              <a:rPr lang="en-US"/>
              <a:t> and the </a:t>
            </a:r>
            <a:r>
              <a:rPr lang="en-US" b="1"/>
              <a:t>Maximization (M-step)</a:t>
            </a:r>
            <a:r>
              <a:rPr lang="en-US"/>
              <a:t> steps to find the parameters that maximize the likelihood of the data.</a:t>
            </a:r>
          </a:p>
          <a:p>
            <a:r>
              <a:rPr lang="en-US" b="1" err="1">
                <a:latin typeface="Calibri"/>
                <a:ea typeface="Calibri"/>
                <a:cs typeface="Calibri"/>
              </a:rPr>
              <a:t>Fst</a:t>
            </a:r>
            <a:r>
              <a:rPr lang="en-US" b="1">
                <a:latin typeface="Calibri"/>
                <a:ea typeface="Calibri"/>
                <a:cs typeface="Calibri"/>
              </a:rPr>
              <a:t>: high </a:t>
            </a:r>
            <a:r>
              <a:rPr lang="en-US">
                <a:latin typeface="Calibri"/>
                <a:ea typeface="Calibri"/>
                <a:cs typeface="Calibri"/>
              </a:rPr>
              <a:t>value: distinct populations </a:t>
            </a:r>
            <a:r>
              <a:rPr lang="en-US" b="1">
                <a:latin typeface="Calibri"/>
                <a:ea typeface="Calibri"/>
                <a:cs typeface="Calibri"/>
              </a:rPr>
              <a:t>low </a:t>
            </a:r>
            <a:r>
              <a:rPr lang="en-US">
                <a:latin typeface="Calibri"/>
                <a:ea typeface="Calibri"/>
                <a:cs typeface="Calibri"/>
              </a:rPr>
              <a:t>value: not very distinct</a:t>
            </a:r>
          </a:p>
          <a:p>
            <a:r>
              <a:rPr lang="en-US" b="1">
                <a:latin typeface="Calibri"/>
                <a:ea typeface="Calibri"/>
                <a:cs typeface="Calibri"/>
              </a:rPr>
              <a:t>.P file</a:t>
            </a:r>
          </a:p>
          <a:p>
            <a:pPr marL="171450" indent="-171450">
              <a:buFont typeface="Arial"/>
              <a:buChar char="•"/>
            </a:pPr>
            <a:r>
              <a:rPr lang="en-US"/>
              <a:t>Each row is a SNP, and each column (out of K) tells you the frequency of a certain allele in one ancestral population.</a:t>
            </a:r>
          </a:p>
          <a:p>
            <a:pPr marL="171450" indent="-171450">
              <a:buFont typeface="Arial"/>
              <a:buChar char="•"/>
            </a:pPr>
            <a:r>
              <a:rPr lang="en-US"/>
              <a:t>Size: L × K (L = number of SNPs)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10</a:t>
            </a:fld>
            <a:endParaRPr lang="de-DE"/>
          </a:p>
        </p:txBody>
      </p:sp>
    </p:spTree>
    <p:extLst>
      <p:ext uri="{BB962C8B-B14F-4D97-AF65-F5344CB8AC3E}">
        <p14:creationId xmlns:p14="http://schemas.microsoft.com/office/powerpoint/2010/main" val="235774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Shows genomic landscape</a:t>
            </a:r>
          </a:p>
          <a:p>
            <a:r>
              <a:rPr lang="en-US" b="1"/>
              <a:t>.Q file</a:t>
            </a:r>
            <a:r>
              <a:rPr lang="en-US"/>
              <a:t> (e.g., chr14prune.6.Q)</a:t>
            </a:r>
          </a:p>
          <a:p>
            <a:pPr marL="171450" indent="-171450">
              <a:buFont typeface="Arial"/>
              <a:buChar char="•"/>
            </a:pPr>
            <a:r>
              <a:rPr lang="en-US" b="1"/>
              <a:t>for plots</a:t>
            </a:r>
            <a:r>
              <a:rPr lang="en-US"/>
              <a:t>.</a:t>
            </a:r>
          </a:p>
          <a:p>
            <a:pPr marL="171450" indent="-171450">
              <a:buFont typeface="Arial"/>
              <a:buChar char="•"/>
            </a:pPr>
            <a:r>
              <a:rPr lang="en-US"/>
              <a:t>Each </a:t>
            </a:r>
            <a:r>
              <a:rPr lang="en-US" b="1"/>
              <a:t>row is an individual</a:t>
            </a:r>
            <a:r>
              <a:rPr lang="en-US"/>
              <a:t>, and each column is their estimated proportion of ancestry from each of the K populations. Value between 1-0</a:t>
            </a:r>
          </a:p>
          <a:p>
            <a:pPr marL="171450" indent="-171450">
              <a:buFont typeface="Arial"/>
              <a:buChar char="•"/>
            </a:pPr>
            <a:r>
              <a:rPr lang="en-US"/>
              <a:t>Size: N × K (N = number of individuals, K = ancestry </a:t>
            </a:r>
            <a:r>
              <a:rPr lang="en-US" err="1"/>
              <a:t>protoprtion</a:t>
            </a:r>
            <a:r>
              <a:rPr lang="en-US"/>
              <a: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37E0B08-409E-F842-BCFB-F274A5ABF40E}" type="slidenum">
              <a:rPr lang="de-DE" smtClean="0"/>
              <a:t>11</a:t>
            </a:fld>
            <a:endParaRPr lang="de-DE"/>
          </a:p>
        </p:txBody>
      </p:sp>
    </p:spTree>
    <p:extLst>
      <p:ext uri="{BB962C8B-B14F-4D97-AF65-F5344CB8AC3E}">
        <p14:creationId xmlns:p14="http://schemas.microsoft.com/office/powerpoint/2010/main" val="3596112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(K=2): 0.03823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(K=3): 0.03540 -&gt; Best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(K=4): 0.04916</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(K=5): 0.04908</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(K=6): 0.04951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(K=7): 0.04165</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(K=8): 0.03723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srgbClr val="000000"/>
                </a:solidFill>
                <a:effectLst/>
                <a:latin typeface="Menlo" panose="020B0609030804020204" pitchFamily="49" charset="0"/>
              </a:rPr>
              <a:t>CV </a:t>
            </a:r>
            <a:r>
              <a:rPr lang="de-CH" err="1">
                <a:solidFill>
                  <a:srgbClr val="000000"/>
                </a:solidFill>
                <a:effectLst/>
                <a:latin typeface="Menlo" panose="020B0609030804020204" pitchFamily="49" charset="0"/>
              </a:rPr>
              <a:t>error</a:t>
            </a:r>
            <a:r>
              <a:rPr lang="de-CH">
                <a:solidFill>
                  <a:srgbClr val="000000"/>
                </a:solidFill>
                <a:effectLst/>
                <a:latin typeface="Menlo" panose="020B0609030804020204" pitchFamily="49" charset="0"/>
              </a:rPr>
              <a:t> (K=9): 0.05447</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CH">
              <a:solidFill>
                <a:srgbClr val="000000"/>
              </a:solidFill>
              <a:effectLst/>
              <a:latin typeface="Menlo" panose="020B0609030804020204" pitchFamily="49" charset="0"/>
            </a:endParaRPr>
          </a:p>
          <a:p>
            <a:endParaRPr lang="de-DE"/>
          </a:p>
          <a:p>
            <a:endParaRPr lang="de-DE"/>
          </a:p>
        </p:txBody>
      </p:sp>
      <p:sp>
        <p:nvSpPr>
          <p:cNvPr id="4" name="Foliennummernplatzhalter 3"/>
          <p:cNvSpPr>
            <a:spLocks noGrp="1"/>
          </p:cNvSpPr>
          <p:nvPr>
            <p:ph type="sldNum" sz="quarter" idx="5"/>
          </p:nvPr>
        </p:nvSpPr>
        <p:spPr/>
        <p:txBody>
          <a:bodyPr/>
          <a:lstStyle/>
          <a:p>
            <a:fld id="{037E0B08-409E-F842-BCFB-F274A5ABF40E}" type="slidenum">
              <a:rPr lang="de-DE" smtClean="0"/>
              <a:t>12</a:t>
            </a:fld>
            <a:endParaRPr lang="de-DE"/>
          </a:p>
        </p:txBody>
      </p:sp>
    </p:spTree>
    <p:extLst>
      <p:ext uri="{BB962C8B-B14F-4D97-AF65-F5344CB8AC3E}">
        <p14:creationId xmlns:p14="http://schemas.microsoft.com/office/powerpoint/2010/main" val="418388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5/2/25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41208100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5/2/25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6452180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5/2/25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4920801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5/2/25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88389052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5/2/25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9968372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5/2/25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43770647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5/2/25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16823356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5/2/25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1870304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5/2/25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369192031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5/2/25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297977825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5/2/25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‹Nr.›</a:t>
            </a:fld>
            <a:endParaRPr lang="en-US"/>
          </a:p>
        </p:txBody>
      </p:sp>
    </p:spTree>
    <p:extLst>
      <p:ext uri="{BB962C8B-B14F-4D97-AF65-F5344CB8AC3E}">
        <p14:creationId xmlns:p14="http://schemas.microsoft.com/office/powerpoint/2010/main" val="11108925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5/2/25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‹Nr.›</a:t>
            </a:fld>
            <a:endParaRPr lang="en-US"/>
          </a:p>
        </p:txBody>
      </p:sp>
    </p:spTree>
    <p:extLst>
      <p:ext uri="{BB962C8B-B14F-4D97-AF65-F5344CB8AC3E}">
        <p14:creationId xmlns:p14="http://schemas.microsoft.com/office/powerpoint/2010/main" val="28186333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23https:/www.23andme.com/en-int/genetic-science/" TargetMode="External"/><Relationship Id="rId7" Type="http://schemas.openxmlformats.org/officeDocument/2006/relationships/hyperlink" Target="https://doi.org/10.1073/pnas.180410611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oi.org/10.1186/2044-7248-1-22" TargetMode="External"/><Relationship Id="rId5" Type="http://schemas.openxmlformats.org/officeDocument/2006/relationships/hyperlink" Target="https://www.uniprot.org/uniprotkb/Q8IXE1/entry#function" TargetMode="External"/><Relationship Id="rId4" Type="http://schemas.openxmlformats.org/officeDocument/2006/relationships/hyperlink" Target="https://www.uniprot.org/uniprotkb/Q9NYW7/entr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cd-genomics.com/resource-gwas-vs-whole-genome-sequencing.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Kräuter auf Schüssel">
            <a:extLst>
              <a:ext uri="{FF2B5EF4-FFF2-40B4-BE49-F238E27FC236}">
                <a16:creationId xmlns:a16="http://schemas.microsoft.com/office/drawing/2014/main" id="{2CDEAB86-2313-D7AA-999B-C6E062D89BEF}"/>
              </a:ext>
            </a:extLst>
          </p:cNvPr>
          <p:cNvPicPr>
            <a:picLocks noChangeAspect="1"/>
          </p:cNvPicPr>
          <p:nvPr/>
        </p:nvPicPr>
        <p:blipFill>
          <a:blip r:embed="rId2">
            <a:alphaModFix amt="60000"/>
          </a:blip>
          <a:srcRect t="3430" b="12300"/>
          <a:stretch/>
        </p:blipFill>
        <p:spPr>
          <a:xfrm>
            <a:off x="1" y="1"/>
            <a:ext cx="12192000" cy="6857999"/>
          </a:xfrm>
          <a:prstGeom prst="rect">
            <a:avLst/>
          </a:prstGeom>
        </p:spPr>
      </p:pic>
      <p:sp>
        <p:nvSpPr>
          <p:cNvPr id="2" name="Titel 1">
            <a:extLst>
              <a:ext uri="{FF2B5EF4-FFF2-40B4-BE49-F238E27FC236}">
                <a16:creationId xmlns:a16="http://schemas.microsoft.com/office/drawing/2014/main" id="{B860157F-E6F3-8D01-668F-A5AF3E657248}"/>
              </a:ext>
            </a:extLst>
          </p:cNvPr>
          <p:cNvSpPr>
            <a:spLocks noGrp="1"/>
          </p:cNvSpPr>
          <p:nvPr>
            <p:ph type="ctrTitle"/>
          </p:nvPr>
        </p:nvSpPr>
        <p:spPr>
          <a:xfrm>
            <a:off x="2301923" y="1200380"/>
            <a:ext cx="7588155" cy="2236264"/>
          </a:xfrm>
        </p:spPr>
        <p:txBody>
          <a:bodyPr>
            <a:normAutofit fontScale="90000"/>
          </a:bodyPr>
          <a:lstStyle/>
          <a:p>
            <a:r>
              <a:rPr lang="de-DE" sz="5400">
                <a:solidFill>
                  <a:srgbClr val="FFFFFF"/>
                </a:solidFill>
              </a:rPr>
              <a:t>Soapy or Scrumptious:</a:t>
            </a:r>
            <a:br>
              <a:rPr lang="de-DE" sz="5400">
                <a:solidFill>
                  <a:srgbClr val="FFFFFF"/>
                </a:solidFill>
              </a:rPr>
            </a:br>
            <a:r>
              <a:rPr lang="de-DE" sz="5400">
                <a:solidFill>
                  <a:srgbClr val="FFFFFF"/>
                </a:solidFill>
              </a:rPr>
              <a:t>Cilantro Preference</a:t>
            </a:r>
          </a:p>
        </p:txBody>
      </p:sp>
      <p:sp>
        <p:nvSpPr>
          <p:cNvPr id="3" name="Untertitel 2">
            <a:extLst>
              <a:ext uri="{FF2B5EF4-FFF2-40B4-BE49-F238E27FC236}">
                <a16:creationId xmlns:a16="http://schemas.microsoft.com/office/drawing/2014/main" id="{7FEA2957-EE3F-AFD2-866F-1C694977EAC2}"/>
              </a:ext>
            </a:extLst>
          </p:cNvPr>
          <p:cNvSpPr>
            <a:spLocks noGrp="1"/>
          </p:cNvSpPr>
          <p:nvPr>
            <p:ph type="subTitle" idx="1"/>
          </p:nvPr>
        </p:nvSpPr>
        <p:spPr>
          <a:xfrm>
            <a:off x="2301923" y="3793937"/>
            <a:ext cx="7588155" cy="1414091"/>
          </a:xfrm>
        </p:spPr>
        <p:txBody>
          <a:bodyPr vert="horz" lIns="91440" tIns="45720" rIns="91440" bIns="45720" rtlCol="0" anchor="t">
            <a:normAutofit/>
          </a:bodyPr>
          <a:lstStyle/>
          <a:p>
            <a:r>
              <a:rPr lang="de-DE" sz="2400">
                <a:solidFill>
                  <a:srgbClr val="FFFFFF"/>
                </a:solidFill>
                <a:ea typeface="+mn-lt"/>
                <a:cs typeface="+mn-lt"/>
              </a:rPr>
              <a:t>Population </a:t>
            </a:r>
            <a:r>
              <a:rPr lang="de-DE" sz="2400" err="1">
                <a:solidFill>
                  <a:srgbClr val="FFFFFF"/>
                </a:solidFill>
                <a:ea typeface="+mn-lt"/>
                <a:cs typeface="+mn-lt"/>
              </a:rPr>
              <a:t>structure</a:t>
            </a:r>
            <a:r>
              <a:rPr lang="de-DE" sz="2400">
                <a:solidFill>
                  <a:srgbClr val="FFFFFF"/>
                </a:solidFill>
                <a:ea typeface="+mn-lt"/>
                <a:cs typeface="+mn-lt"/>
              </a:rPr>
              <a:t> </a:t>
            </a:r>
            <a:r>
              <a:rPr lang="de-DE" sz="2400" err="1">
                <a:solidFill>
                  <a:srgbClr val="FFFFFF"/>
                </a:solidFill>
                <a:ea typeface="+mn-lt"/>
                <a:cs typeface="+mn-lt"/>
              </a:rPr>
              <a:t>analysis</a:t>
            </a:r>
            <a:r>
              <a:rPr lang="de-DE" sz="2400">
                <a:solidFill>
                  <a:srgbClr val="FFFFFF"/>
                </a:solidFill>
                <a:ea typeface="+mn-lt"/>
                <a:cs typeface="+mn-lt"/>
              </a:rPr>
              <a:t> </a:t>
            </a:r>
            <a:r>
              <a:rPr lang="de-DE" sz="2400" err="1">
                <a:solidFill>
                  <a:srgbClr val="FFFFFF"/>
                </a:solidFill>
                <a:ea typeface="+mn-lt"/>
                <a:cs typeface="+mn-lt"/>
              </a:rPr>
              <a:t>using</a:t>
            </a:r>
            <a:r>
              <a:rPr lang="de-DE" sz="2400">
                <a:solidFill>
                  <a:srgbClr val="FFFFFF"/>
                </a:solidFill>
                <a:ea typeface="+mn-lt"/>
                <a:cs typeface="+mn-lt"/>
              </a:rPr>
              <a:t> SNPs </a:t>
            </a:r>
            <a:endParaRPr lang="de-DE" sz="2400"/>
          </a:p>
        </p:txBody>
      </p:sp>
      <p:sp>
        <p:nvSpPr>
          <p:cNvPr id="6" name="Untertitel 2">
            <a:extLst>
              <a:ext uri="{FF2B5EF4-FFF2-40B4-BE49-F238E27FC236}">
                <a16:creationId xmlns:a16="http://schemas.microsoft.com/office/drawing/2014/main" id="{301FF2BE-473B-BD73-880D-FBCDCCCBEB87}"/>
              </a:ext>
            </a:extLst>
          </p:cNvPr>
          <p:cNvSpPr txBox="1">
            <a:spLocks/>
          </p:cNvSpPr>
          <p:nvPr/>
        </p:nvSpPr>
        <p:spPr>
          <a:xfrm>
            <a:off x="-351" y="5442898"/>
            <a:ext cx="7588155" cy="1414091"/>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e-DE" sz="2400" b="1">
                <a:solidFill>
                  <a:srgbClr val="FFFFFF"/>
                </a:solidFill>
                <a:ea typeface="+mn-lt"/>
                <a:cs typeface="+mn-lt"/>
              </a:rPr>
              <a:t>BIO392</a:t>
            </a:r>
          </a:p>
          <a:p>
            <a:pPr algn="l"/>
            <a:r>
              <a:rPr lang="de-DE" sz="2000"/>
              <a:t>Ayesha Gerber</a:t>
            </a:r>
          </a:p>
          <a:p>
            <a:pPr algn="l"/>
            <a:r>
              <a:rPr lang="de-DE" sz="2000"/>
              <a:t>Sarah Loose</a:t>
            </a:r>
          </a:p>
          <a:p>
            <a:pPr algn="l"/>
            <a:endParaRPr lang="de-DE" sz="2400"/>
          </a:p>
        </p:txBody>
      </p:sp>
      <p:pic>
        <p:nvPicPr>
          <p:cNvPr id="7" name="Picture 6" descr="https://www.cd.uzh.ch/dam/jcr:9fb56b4e-1ff1-45c1-9df1-393a44c3c7cb/uzh-logo-white.png">
            <a:extLst>
              <a:ext uri="{FF2B5EF4-FFF2-40B4-BE49-F238E27FC236}">
                <a16:creationId xmlns:a16="http://schemas.microsoft.com/office/drawing/2014/main" id="{62CAF0BB-0021-747A-E221-C7F4947AD49C}"/>
              </a:ext>
            </a:extLst>
          </p:cNvPr>
          <p:cNvPicPr>
            <a:picLocks noChangeAspect="1"/>
          </p:cNvPicPr>
          <p:nvPr/>
        </p:nvPicPr>
        <p:blipFill>
          <a:blip r:embed="rId3"/>
          <a:stretch>
            <a:fillRect/>
          </a:stretch>
        </p:blipFill>
        <p:spPr>
          <a:xfrm>
            <a:off x="9236400" y="5762171"/>
            <a:ext cx="2743200" cy="949658"/>
          </a:xfrm>
          <a:prstGeom prst="rect">
            <a:avLst/>
          </a:prstGeom>
        </p:spPr>
      </p:pic>
    </p:spTree>
    <p:extLst>
      <p:ext uri="{BB962C8B-B14F-4D97-AF65-F5344CB8AC3E}">
        <p14:creationId xmlns:p14="http://schemas.microsoft.com/office/powerpoint/2010/main" val="523329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C51BC-9510-CBFA-6CC7-2B143732F795}"/>
              </a:ext>
            </a:extLst>
          </p:cNvPr>
          <p:cNvSpPr>
            <a:spLocks noGrp="1"/>
          </p:cNvSpPr>
          <p:nvPr>
            <p:ph type="title"/>
          </p:nvPr>
        </p:nvSpPr>
        <p:spPr>
          <a:xfrm>
            <a:off x="8346140" y="104903"/>
            <a:ext cx="4658265" cy="456620"/>
          </a:xfrm>
        </p:spPr>
        <p:txBody>
          <a:bodyPr anchor="b">
            <a:normAutofit fontScale="90000"/>
          </a:bodyPr>
          <a:lstStyle/>
          <a:p>
            <a:r>
              <a:rPr lang="en-US"/>
              <a:t>ADMIXTURE RUN</a:t>
            </a:r>
          </a:p>
        </p:txBody>
      </p:sp>
      <p:pic>
        <p:nvPicPr>
          <p:cNvPr id="5" name="Content Placeholder 4">
            <a:extLst>
              <a:ext uri="{FF2B5EF4-FFF2-40B4-BE49-F238E27FC236}">
                <a16:creationId xmlns:a16="http://schemas.microsoft.com/office/drawing/2014/main" id="{66D06F71-3126-28DC-416F-1DAF043FDA56}"/>
              </a:ext>
            </a:extLst>
          </p:cNvPr>
          <p:cNvPicPr>
            <a:picLocks noChangeAspect="1"/>
          </p:cNvPicPr>
          <p:nvPr/>
        </p:nvPicPr>
        <p:blipFill>
          <a:blip r:embed="rId3"/>
          <a:srcRect r="2585"/>
          <a:stretch/>
        </p:blipFill>
        <p:spPr>
          <a:xfrm>
            <a:off x="20" y="10"/>
            <a:ext cx="4910308" cy="6857990"/>
          </a:xfrm>
          <a:prstGeom prst="rect">
            <a:avLst/>
          </a:prstGeom>
        </p:spPr>
      </p:pic>
      <p:sp>
        <p:nvSpPr>
          <p:cNvPr id="9" name="Content Placeholder 8">
            <a:extLst>
              <a:ext uri="{FF2B5EF4-FFF2-40B4-BE49-F238E27FC236}">
                <a16:creationId xmlns:a16="http://schemas.microsoft.com/office/drawing/2014/main" id="{B0C9BC38-8CA7-D0FC-F864-4D847FDDA6FC}"/>
              </a:ext>
            </a:extLst>
          </p:cNvPr>
          <p:cNvSpPr>
            <a:spLocks noGrp="1"/>
          </p:cNvSpPr>
          <p:nvPr>
            <p:ph idx="1"/>
          </p:nvPr>
        </p:nvSpPr>
        <p:spPr>
          <a:xfrm>
            <a:off x="5205677" y="1101520"/>
            <a:ext cx="4658265" cy="466507"/>
          </a:xfrm>
        </p:spPr>
        <p:txBody>
          <a:bodyPr vert="horz" lIns="91440" tIns="45720" rIns="91440" bIns="45720" rtlCol="0" anchor="t">
            <a:normAutofit/>
          </a:bodyPr>
          <a:lstStyle/>
          <a:p>
            <a:pPr marL="0" indent="0">
              <a:buNone/>
            </a:pPr>
            <a:r>
              <a:rPr lang="en-US" sz="1800"/>
              <a:t>Set </a:t>
            </a:r>
            <a:r>
              <a:rPr lang="en-US" sz="1800" b="1"/>
              <a:t>random seed</a:t>
            </a:r>
            <a:r>
              <a:rPr lang="en-US" sz="1800"/>
              <a:t> for reproducibility</a:t>
            </a:r>
            <a:endParaRPr lang="en-US"/>
          </a:p>
          <a:p>
            <a:endParaRPr lang="en-US" sz="1800"/>
          </a:p>
        </p:txBody>
      </p:sp>
      <p:sp>
        <p:nvSpPr>
          <p:cNvPr id="4" name="Slide Number Placeholder 3">
            <a:extLst>
              <a:ext uri="{FF2B5EF4-FFF2-40B4-BE49-F238E27FC236}">
                <a16:creationId xmlns:a16="http://schemas.microsoft.com/office/drawing/2014/main" id="{B966B06C-F0CC-EDBB-D652-9C6BF74ECC4F}"/>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10</a:t>
            </a:fld>
            <a:endParaRPr lang="en-US"/>
          </a:p>
        </p:txBody>
      </p:sp>
      <p:cxnSp>
        <p:nvCxnSpPr>
          <p:cNvPr id="8" name="Straight Arrow Connector 7">
            <a:extLst>
              <a:ext uri="{FF2B5EF4-FFF2-40B4-BE49-F238E27FC236}">
                <a16:creationId xmlns:a16="http://schemas.microsoft.com/office/drawing/2014/main" id="{50FAA2C8-8206-E0A4-3788-A8720D32A252}"/>
              </a:ext>
            </a:extLst>
          </p:cNvPr>
          <p:cNvCxnSpPr/>
          <p:nvPr/>
        </p:nvCxnSpPr>
        <p:spPr>
          <a:xfrm flipV="1">
            <a:off x="1293517" y="1297549"/>
            <a:ext cx="3900043" cy="114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177468C2-BB60-E05B-2F66-C9AEDD3B56DA}"/>
              </a:ext>
            </a:extLst>
          </p:cNvPr>
          <p:cNvSpPr txBox="1">
            <a:spLocks/>
          </p:cNvSpPr>
          <p:nvPr/>
        </p:nvSpPr>
        <p:spPr>
          <a:xfrm>
            <a:off x="5206885" y="334682"/>
            <a:ext cx="4658265" cy="46650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Set arbitrary </a:t>
            </a:r>
            <a:r>
              <a:rPr lang="en-US" sz="1800" b="1"/>
              <a:t>K (an. pop.)</a:t>
            </a:r>
            <a:endParaRPr lang="en-US" b="1"/>
          </a:p>
          <a:p>
            <a:endParaRPr lang="en-US" sz="1800"/>
          </a:p>
        </p:txBody>
      </p:sp>
      <p:cxnSp>
        <p:nvCxnSpPr>
          <p:cNvPr id="13" name="Straight Arrow Connector 12">
            <a:extLst>
              <a:ext uri="{FF2B5EF4-FFF2-40B4-BE49-F238E27FC236}">
                <a16:creationId xmlns:a16="http://schemas.microsoft.com/office/drawing/2014/main" id="{C6990FD4-6762-DDD4-E249-EB42D687E53F}"/>
              </a:ext>
            </a:extLst>
          </p:cNvPr>
          <p:cNvCxnSpPr>
            <a:cxnSpLocks/>
          </p:cNvCxnSpPr>
          <p:nvPr/>
        </p:nvCxnSpPr>
        <p:spPr>
          <a:xfrm>
            <a:off x="4051230" y="263403"/>
            <a:ext cx="1130235" cy="29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8">
            <a:extLst>
              <a:ext uri="{FF2B5EF4-FFF2-40B4-BE49-F238E27FC236}">
                <a16:creationId xmlns:a16="http://schemas.microsoft.com/office/drawing/2014/main" id="{D37FB501-B616-8635-51F0-CE92ADBF5C7E}"/>
              </a:ext>
            </a:extLst>
          </p:cNvPr>
          <p:cNvSpPr txBox="1">
            <a:spLocks/>
          </p:cNvSpPr>
          <p:nvPr/>
        </p:nvSpPr>
        <p:spPr>
          <a:xfrm>
            <a:off x="5214279" y="2251105"/>
            <a:ext cx="5949767" cy="144689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Expectation Maximization:</a:t>
            </a:r>
          </a:p>
          <a:p>
            <a:pPr marL="0" indent="0">
              <a:buNone/>
            </a:pPr>
            <a:r>
              <a:rPr lang="en-US" sz="1800"/>
              <a:t>Iterative, find biggest Log-likelihood fast</a:t>
            </a:r>
          </a:p>
          <a:p>
            <a:pPr marL="0" indent="0">
              <a:buNone/>
            </a:pPr>
            <a:endParaRPr lang="en-US" sz="1800"/>
          </a:p>
        </p:txBody>
      </p:sp>
      <p:sp>
        <p:nvSpPr>
          <p:cNvPr id="17" name="Content Placeholder 8">
            <a:extLst>
              <a:ext uri="{FF2B5EF4-FFF2-40B4-BE49-F238E27FC236}">
                <a16:creationId xmlns:a16="http://schemas.microsoft.com/office/drawing/2014/main" id="{866AB3FB-2876-EADD-30D1-D9C3001C0D07}"/>
              </a:ext>
            </a:extLst>
          </p:cNvPr>
          <p:cNvSpPr txBox="1">
            <a:spLocks/>
          </p:cNvSpPr>
          <p:nvPr/>
        </p:nvSpPr>
        <p:spPr>
          <a:xfrm>
            <a:off x="5271395" y="3578894"/>
            <a:ext cx="4658265" cy="103095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Quasi-Newton Algorithm</a:t>
            </a:r>
            <a:endParaRPr lang="en-US" b="1"/>
          </a:p>
          <a:p>
            <a:pPr marL="0" indent="0">
              <a:buNone/>
            </a:pPr>
            <a:r>
              <a:rPr lang="en-US" sz="1800"/>
              <a:t>Iterative Log-likelihood optimization</a:t>
            </a:r>
          </a:p>
          <a:p>
            <a:endParaRPr lang="en-US" sz="1800"/>
          </a:p>
        </p:txBody>
      </p:sp>
      <p:sp>
        <p:nvSpPr>
          <p:cNvPr id="18" name="Content Placeholder 8">
            <a:extLst>
              <a:ext uri="{FF2B5EF4-FFF2-40B4-BE49-F238E27FC236}">
                <a16:creationId xmlns:a16="http://schemas.microsoft.com/office/drawing/2014/main" id="{17430056-D112-98FD-A0CE-EC05E0D93861}"/>
              </a:ext>
            </a:extLst>
          </p:cNvPr>
          <p:cNvSpPr txBox="1">
            <a:spLocks/>
          </p:cNvSpPr>
          <p:nvPr/>
        </p:nvSpPr>
        <p:spPr>
          <a:xfrm>
            <a:off x="5395707" y="5361597"/>
            <a:ext cx="4658265" cy="103095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err="1"/>
              <a:t>Fst</a:t>
            </a:r>
            <a:r>
              <a:rPr lang="en-US" sz="1800" b="1"/>
              <a:t> Divergence Matrix</a:t>
            </a:r>
          </a:p>
          <a:p>
            <a:pPr marL="0" indent="0">
              <a:buNone/>
            </a:pPr>
            <a:r>
              <a:rPr lang="en-US" sz="1800"/>
              <a:t>How different are the K populations based on allele frequency</a:t>
            </a:r>
          </a:p>
          <a:p>
            <a:endParaRPr lang="en-US" sz="1800"/>
          </a:p>
        </p:txBody>
      </p:sp>
      <p:sp>
        <p:nvSpPr>
          <p:cNvPr id="22" name="Right Brace 21">
            <a:extLst>
              <a:ext uri="{FF2B5EF4-FFF2-40B4-BE49-F238E27FC236}">
                <a16:creationId xmlns:a16="http://schemas.microsoft.com/office/drawing/2014/main" id="{351312F8-D1D9-9EF7-EA1D-B425C22D0C7C}"/>
              </a:ext>
            </a:extLst>
          </p:cNvPr>
          <p:cNvSpPr/>
          <p:nvPr/>
        </p:nvSpPr>
        <p:spPr>
          <a:xfrm>
            <a:off x="4985926" y="2389481"/>
            <a:ext cx="244592" cy="79022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a:extLst>
              <a:ext uri="{FF2B5EF4-FFF2-40B4-BE49-F238E27FC236}">
                <a16:creationId xmlns:a16="http://schemas.microsoft.com/office/drawing/2014/main" id="{1B0AE78C-0F3A-6A27-45A1-5C615B341B30}"/>
              </a:ext>
            </a:extLst>
          </p:cNvPr>
          <p:cNvSpPr/>
          <p:nvPr/>
        </p:nvSpPr>
        <p:spPr>
          <a:xfrm>
            <a:off x="4976855" y="3452183"/>
            <a:ext cx="289948" cy="174272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1A81A701-6784-A1A0-1B76-7657ADA02FCB}"/>
              </a:ext>
            </a:extLst>
          </p:cNvPr>
          <p:cNvSpPr/>
          <p:nvPr/>
        </p:nvSpPr>
        <p:spPr>
          <a:xfrm>
            <a:off x="4948297" y="5522149"/>
            <a:ext cx="319850" cy="86548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ontent Placeholder 8">
            <a:extLst>
              <a:ext uri="{FF2B5EF4-FFF2-40B4-BE49-F238E27FC236}">
                <a16:creationId xmlns:a16="http://schemas.microsoft.com/office/drawing/2014/main" id="{869C4820-82C9-FEDB-1F91-1C7A00421045}"/>
              </a:ext>
            </a:extLst>
          </p:cNvPr>
          <p:cNvSpPr txBox="1">
            <a:spLocks/>
          </p:cNvSpPr>
          <p:nvPr/>
        </p:nvSpPr>
        <p:spPr>
          <a:xfrm>
            <a:off x="5395706" y="6399771"/>
            <a:ext cx="4658265" cy="46650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Write .</a:t>
            </a:r>
            <a:r>
              <a:rPr lang="en-US" sz="1800" b="1"/>
              <a:t>Q</a:t>
            </a:r>
            <a:r>
              <a:rPr lang="en-US" sz="1800"/>
              <a:t> and .</a:t>
            </a:r>
            <a:r>
              <a:rPr lang="en-US" sz="1800" b="1"/>
              <a:t>P </a:t>
            </a:r>
            <a:r>
              <a:rPr lang="en-US" sz="1800"/>
              <a:t>files</a:t>
            </a:r>
            <a:endParaRPr lang="en-US"/>
          </a:p>
        </p:txBody>
      </p:sp>
      <p:cxnSp>
        <p:nvCxnSpPr>
          <p:cNvPr id="27" name="Straight Arrow Connector 26">
            <a:extLst>
              <a:ext uri="{FF2B5EF4-FFF2-40B4-BE49-F238E27FC236}">
                <a16:creationId xmlns:a16="http://schemas.microsoft.com/office/drawing/2014/main" id="{F851450B-4AA8-52F5-AA77-E96DDD742C9D}"/>
              </a:ext>
            </a:extLst>
          </p:cNvPr>
          <p:cNvCxnSpPr>
            <a:cxnSpLocks/>
          </p:cNvCxnSpPr>
          <p:nvPr/>
        </p:nvCxnSpPr>
        <p:spPr>
          <a:xfrm flipV="1">
            <a:off x="1548859" y="6712185"/>
            <a:ext cx="3689050" cy="799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269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0FE8-B92E-2998-DE12-BCAD7661E637}"/>
              </a:ext>
            </a:extLst>
          </p:cNvPr>
          <p:cNvSpPr>
            <a:spLocks noGrp="1"/>
          </p:cNvSpPr>
          <p:nvPr>
            <p:ph type="title"/>
          </p:nvPr>
        </p:nvSpPr>
        <p:spPr/>
        <p:txBody>
          <a:bodyPr/>
          <a:lstStyle/>
          <a:p>
            <a:r>
              <a:rPr lang="en-US"/>
              <a:t>Visualization from .Q  file</a:t>
            </a:r>
          </a:p>
        </p:txBody>
      </p:sp>
      <p:sp>
        <p:nvSpPr>
          <p:cNvPr id="4" name="Slide Number Placeholder 3">
            <a:extLst>
              <a:ext uri="{FF2B5EF4-FFF2-40B4-BE49-F238E27FC236}">
                <a16:creationId xmlns:a16="http://schemas.microsoft.com/office/drawing/2014/main" id="{A6CA1AF9-C8D9-21CF-53AC-CAF38ED515EF}"/>
              </a:ext>
            </a:extLst>
          </p:cNvPr>
          <p:cNvSpPr>
            <a:spLocks noGrp="1"/>
          </p:cNvSpPr>
          <p:nvPr>
            <p:ph type="sldNum" sz="quarter" idx="12"/>
          </p:nvPr>
        </p:nvSpPr>
        <p:spPr/>
        <p:txBody>
          <a:bodyPr/>
          <a:lstStyle/>
          <a:p>
            <a:fld id="{CC057153-B650-4DEB-B370-79DDCFDCE934}" type="slidenum">
              <a:rPr lang="en-US" smtClean="0"/>
              <a:t>11</a:t>
            </a:fld>
            <a:endParaRPr lang="en-US"/>
          </a:p>
        </p:txBody>
      </p:sp>
      <p:sp>
        <p:nvSpPr>
          <p:cNvPr id="11" name="Rectangle 10">
            <a:extLst>
              <a:ext uri="{FF2B5EF4-FFF2-40B4-BE49-F238E27FC236}">
                <a16:creationId xmlns:a16="http://schemas.microsoft.com/office/drawing/2014/main" id="{6C79914D-FB7A-94E6-95C8-DB4FAB543E7A}"/>
              </a:ext>
            </a:extLst>
          </p:cNvPr>
          <p:cNvSpPr/>
          <p:nvPr/>
        </p:nvSpPr>
        <p:spPr>
          <a:xfrm>
            <a:off x="1121497" y="4142499"/>
            <a:ext cx="262061" cy="112687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496F13-26A4-22E8-F951-47AA46FB66F2}"/>
              </a:ext>
            </a:extLst>
          </p:cNvPr>
          <p:cNvSpPr/>
          <p:nvPr/>
        </p:nvSpPr>
        <p:spPr>
          <a:xfrm>
            <a:off x="1121496" y="1896261"/>
            <a:ext cx="262061" cy="112687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A889AE-476A-51D2-195F-BD8C7152360E}"/>
              </a:ext>
            </a:extLst>
          </p:cNvPr>
          <p:cNvSpPr/>
          <p:nvPr/>
        </p:nvSpPr>
        <p:spPr>
          <a:xfrm>
            <a:off x="1121496" y="3021119"/>
            <a:ext cx="262061" cy="1126873"/>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CCD260E-7CA7-F324-5166-B9CD4CFB49EF}"/>
              </a:ext>
            </a:extLst>
          </p:cNvPr>
          <p:cNvPicPr>
            <a:picLocks noChangeAspect="1"/>
          </p:cNvPicPr>
          <p:nvPr/>
        </p:nvPicPr>
        <p:blipFill>
          <a:blip r:embed="rId3"/>
          <a:srcRect l="-10464" t="-22306" r="-788" b="667"/>
          <a:stretch/>
        </p:blipFill>
        <p:spPr>
          <a:xfrm>
            <a:off x="180697" y="4157076"/>
            <a:ext cx="856577" cy="1096091"/>
          </a:xfrm>
          <a:prstGeom prst="rect">
            <a:avLst/>
          </a:prstGeom>
        </p:spPr>
      </p:pic>
      <p:pic>
        <p:nvPicPr>
          <p:cNvPr id="15" name="Picture 14">
            <a:extLst>
              <a:ext uri="{FF2B5EF4-FFF2-40B4-BE49-F238E27FC236}">
                <a16:creationId xmlns:a16="http://schemas.microsoft.com/office/drawing/2014/main" id="{DC999C83-C97A-09D1-8244-CD6863711623}"/>
              </a:ext>
            </a:extLst>
          </p:cNvPr>
          <p:cNvPicPr>
            <a:picLocks noChangeAspect="1"/>
          </p:cNvPicPr>
          <p:nvPr/>
        </p:nvPicPr>
        <p:blipFill>
          <a:blip r:embed="rId4"/>
          <a:stretch>
            <a:fillRect/>
          </a:stretch>
        </p:blipFill>
        <p:spPr>
          <a:xfrm>
            <a:off x="4578048" y="4562431"/>
            <a:ext cx="1439335" cy="587611"/>
          </a:xfrm>
          <a:prstGeom prst="rect">
            <a:avLst/>
          </a:prstGeom>
        </p:spPr>
      </p:pic>
      <p:pic>
        <p:nvPicPr>
          <p:cNvPr id="17" name="Picture 16">
            <a:extLst>
              <a:ext uri="{FF2B5EF4-FFF2-40B4-BE49-F238E27FC236}">
                <a16:creationId xmlns:a16="http://schemas.microsoft.com/office/drawing/2014/main" id="{C57475AE-AEB1-C46D-9D5A-638270B2C9D4}"/>
              </a:ext>
            </a:extLst>
          </p:cNvPr>
          <p:cNvPicPr>
            <a:picLocks noChangeAspect="1"/>
          </p:cNvPicPr>
          <p:nvPr/>
        </p:nvPicPr>
        <p:blipFill>
          <a:blip r:embed="rId4"/>
          <a:stretch>
            <a:fillRect/>
          </a:stretch>
        </p:blipFill>
        <p:spPr>
          <a:xfrm>
            <a:off x="6017380" y="4568478"/>
            <a:ext cx="1439335" cy="587611"/>
          </a:xfrm>
          <a:prstGeom prst="rect">
            <a:avLst/>
          </a:prstGeom>
        </p:spPr>
      </p:pic>
      <p:pic>
        <p:nvPicPr>
          <p:cNvPr id="18" name="Picture 17">
            <a:extLst>
              <a:ext uri="{FF2B5EF4-FFF2-40B4-BE49-F238E27FC236}">
                <a16:creationId xmlns:a16="http://schemas.microsoft.com/office/drawing/2014/main" id="{DFC19F8C-EA8A-4064-C97D-0B77DED31B90}"/>
              </a:ext>
            </a:extLst>
          </p:cNvPr>
          <p:cNvPicPr>
            <a:picLocks noChangeAspect="1"/>
          </p:cNvPicPr>
          <p:nvPr/>
        </p:nvPicPr>
        <p:blipFill>
          <a:blip r:embed="rId4"/>
          <a:stretch>
            <a:fillRect/>
          </a:stretch>
        </p:blipFill>
        <p:spPr>
          <a:xfrm>
            <a:off x="7456714" y="4568478"/>
            <a:ext cx="1439335" cy="587611"/>
          </a:xfrm>
          <a:prstGeom prst="rect">
            <a:avLst/>
          </a:prstGeom>
        </p:spPr>
      </p:pic>
      <p:pic>
        <p:nvPicPr>
          <p:cNvPr id="19" name="Picture 18">
            <a:extLst>
              <a:ext uri="{FF2B5EF4-FFF2-40B4-BE49-F238E27FC236}">
                <a16:creationId xmlns:a16="http://schemas.microsoft.com/office/drawing/2014/main" id="{2E37FE6B-6D69-C17E-1299-1CE0A15F58F1}"/>
              </a:ext>
            </a:extLst>
          </p:cNvPr>
          <p:cNvPicPr>
            <a:picLocks noChangeAspect="1"/>
          </p:cNvPicPr>
          <p:nvPr/>
        </p:nvPicPr>
        <p:blipFill>
          <a:blip r:embed="rId4"/>
          <a:stretch>
            <a:fillRect/>
          </a:stretch>
        </p:blipFill>
        <p:spPr>
          <a:xfrm>
            <a:off x="8896047" y="4568478"/>
            <a:ext cx="1439335" cy="587611"/>
          </a:xfrm>
          <a:prstGeom prst="rect">
            <a:avLst/>
          </a:prstGeom>
        </p:spPr>
      </p:pic>
      <p:pic>
        <p:nvPicPr>
          <p:cNvPr id="20" name="Picture 19">
            <a:extLst>
              <a:ext uri="{FF2B5EF4-FFF2-40B4-BE49-F238E27FC236}">
                <a16:creationId xmlns:a16="http://schemas.microsoft.com/office/drawing/2014/main" id="{685996F9-28BE-6535-C2C0-FC5C62CD71D6}"/>
              </a:ext>
            </a:extLst>
          </p:cNvPr>
          <p:cNvPicPr>
            <a:picLocks noChangeAspect="1"/>
          </p:cNvPicPr>
          <p:nvPr/>
        </p:nvPicPr>
        <p:blipFill>
          <a:blip r:embed="rId4"/>
          <a:stretch>
            <a:fillRect/>
          </a:stretch>
        </p:blipFill>
        <p:spPr>
          <a:xfrm>
            <a:off x="10335381" y="4562431"/>
            <a:ext cx="1439335" cy="587611"/>
          </a:xfrm>
          <a:prstGeom prst="rect">
            <a:avLst/>
          </a:prstGeom>
        </p:spPr>
      </p:pic>
      <p:sp>
        <p:nvSpPr>
          <p:cNvPr id="21" name="TextBox 20">
            <a:extLst>
              <a:ext uri="{FF2B5EF4-FFF2-40B4-BE49-F238E27FC236}">
                <a16:creationId xmlns:a16="http://schemas.microsoft.com/office/drawing/2014/main" id="{7FF60F36-C1BC-90F9-EA6E-77B1AAE74633}"/>
              </a:ext>
            </a:extLst>
          </p:cNvPr>
          <p:cNvSpPr txBox="1"/>
          <p:nvPr/>
        </p:nvSpPr>
        <p:spPr>
          <a:xfrm>
            <a:off x="1396999" y="2273233"/>
            <a:ext cx="1866026" cy="36933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Population A</a:t>
            </a:r>
          </a:p>
        </p:txBody>
      </p:sp>
      <p:sp>
        <p:nvSpPr>
          <p:cNvPr id="22" name="TextBox 21">
            <a:extLst>
              <a:ext uri="{FF2B5EF4-FFF2-40B4-BE49-F238E27FC236}">
                <a16:creationId xmlns:a16="http://schemas.microsoft.com/office/drawing/2014/main" id="{35CCD053-03AB-F666-4FA3-40AE33C34B66}"/>
              </a:ext>
            </a:extLst>
          </p:cNvPr>
          <p:cNvSpPr txBox="1"/>
          <p:nvPr/>
        </p:nvSpPr>
        <p:spPr>
          <a:xfrm>
            <a:off x="1384904" y="3398089"/>
            <a:ext cx="1823693" cy="36933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Population B</a:t>
            </a:r>
          </a:p>
        </p:txBody>
      </p:sp>
      <p:sp>
        <p:nvSpPr>
          <p:cNvPr id="23" name="TextBox 22">
            <a:extLst>
              <a:ext uri="{FF2B5EF4-FFF2-40B4-BE49-F238E27FC236}">
                <a16:creationId xmlns:a16="http://schemas.microsoft.com/office/drawing/2014/main" id="{41654A05-BA40-32C5-B2A4-540A3F398E69}"/>
              </a:ext>
            </a:extLst>
          </p:cNvPr>
          <p:cNvSpPr txBox="1"/>
          <p:nvPr/>
        </p:nvSpPr>
        <p:spPr>
          <a:xfrm>
            <a:off x="1384903" y="4492708"/>
            <a:ext cx="1896264" cy="36933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Population C</a:t>
            </a:r>
          </a:p>
        </p:txBody>
      </p:sp>
      <p:pic>
        <p:nvPicPr>
          <p:cNvPr id="5" name="Grafik 8">
            <a:extLst>
              <a:ext uri="{FF2B5EF4-FFF2-40B4-BE49-F238E27FC236}">
                <a16:creationId xmlns:a16="http://schemas.microsoft.com/office/drawing/2014/main" id="{1A462400-69A0-6A23-B6C5-5581E715DFAA}"/>
              </a:ext>
            </a:extLst>
          </p:cNvPr>
          <p:cNvPicPr>
            <a:picLocks noChangeAspect="1"/>
          </p:cNvPicPr>
          <p:nvPr/>
        </p:nvPicPr>
        <p:blipFill>
          <a:blip r:embed="rId5"/>
          <a:stretch>
            <a:fillRect/>
          </a:stretch>
        </p:blipFill>
        <p:spPr>
          <a:xfrm>
            <a:off x="4337316" y="1782221"/>
            <a:ext cx="7506097" cy="2467108"/>
          </a:xfrm>
          <a:prstGeom prst="rect">
            <a:avLst/>
          </a:prstGeom>
        </p:spPr>
      </p:pic>
    </p:spTree>
    <p:extLst>
      <p:ext uri="{BB962C8B-B14F-4D97-AF65-F5344CB8AC3E}">
        <p14:creationId xmlns:p14="http://schemas.microsoft.com/office/powerpoint/2010/main" val="305515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2FC09B-CA75-50AF-B42D-680B1A8C81B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93350AA-A162-76C9-A897-CD29A2AA221F}"/>
              </a:ext>
            </a:extLst>
          </p:cNvPr>
          <p:cNvSpPr>
            <a:spLocks noGrp="1"/>
          </p:cNvSpPr>
          <p:nvPr>
            <p:ph type="title"/>
          </p:nvPr>
        </p:nvSpPr>
        <p:spPr/>
        <p:txBody>
          <a:bodyPr/>
          <a:lstStyle/>
          <a:p>
            <a:r>
              <a:rPr lang="de-DE" err="1"/>
              <a:t>Results</a:t>
            </a:r>
            <a:r>
              <a:rPr lang="de-DE"/>
              <a:t>: ADMIXTURE</a:t>
            </a:r>
          </a:p>
        </p:txBody>
      </p:sp>
      <p:sp>
        <p:nvSpPr>
          <p:cNvPr id="4" name="Slide Number Placeholder 3">
            <a:extLst>
              <a:ext uri="{FF2B5EF4-FFF2-40B4-BE49-F238E27FC236}">
                <a16:creationId xmlns:a16="http://schemas.microsoft.com/office/drawing/2014/main" id="{14A49B54-5EDB-C83D-73FB-0DC8C254F66E}"/>
              </a:ext>
            </a:extLst>
          </p:cNvPr>
          <p:cNvSpPr>
            <a:spLocks noGrp="1"/>
          </p:cNvSpPr>
          <p:nvPr>
            <p:ph type="sldNum" sz="quarter" idx="12"/>
          </p:nvPr>
        </p:nvSpPr>
        <p:spPr/>
        <p:txBody>
          <a:bodyPr/>
          <a:lstStyle/>
          <a:p>
            <a:fld id="{CC057153-B650-4DEB-B370-79DDCFDCE934}" type="slidenum">
              <a:rPr lang="en-US" smtClean="0"/>
              <a:t>12</a:t>
            </a:fld>
            <a:endParaRPr lang="en-US"/>
          </a:p>
        </p:txBody>
      </p:sp>
      <p:pic>
        <p:nvPicPr>
          <p:cNvPr id="21" name="Grafik 20">
            <a:extLst>
              <a:ext uri="{FF2B5EF4-FFF2-40B4-BE49-F238E27FC236}">
                <a16:creationId xmlns:a16="http://schemas.microsoft.com/office/drawing/2014/main" id="{69D7A098-BB3F-C324-D737-01C4572E8409}"/>
              </a:ext>
            </a:extLst>
          </p:cNvPr>
          <p:cNvPicPr>
            <a:picLocks noChangeAspect="1"/>
          </p:cNvPicPr>
          <p:nvPr/>
        </p:nvPicPr>
        <p:blipFill>
          <a:blip r:embed="rId3"/>
          <a:stretch>
            <a:fillRect/>
          </a:stretch>
        </p:blipFill>
        <p:spPr>
          <a:xfrm>
            <a:off x="612648" y="1114769"/>
            <a:ext cx="7231697" cy="2410566"/>
          </a:xfrm>
          <a:prstGeom prst="rect">
            <a:avLst/>
          </a:prstGeom>
        </p:spPr>
      </p:pic>
      <p:pic>
        <p:nvPicPr>
          <p:cNvPr id="35" name="Grafik 34">
            <a:extLst>
              <a:ext uri="{FF2B5EF4-FFF2-40B4-BE49-F238E27FC236}">
                <a16:creationId xmlns:a16="http://schemas.microsoft.com/office/drawing/2014/main" id="{FCCDF377-9999-75D1-AC3E-E7DE0E50D06D}"/>
              </a:ext>
            </a:extLst>
          </p:cNvPr>
          <p:cNvPicPr>
            <a:picLocks noChangeAspect="1"/>
          </p:cNvPicPr>
          <p:nvPr/>
        </p:nvPicPr>
        <p:blipFill>
          <a:blip r:embed="rId4"/>
          <a:stretch>
            <a:fillRect/>
          </a:stretch>
        </p:blipFill>
        <p:spPr>
          <a:xfrm>
            <a:off x="612648" y="3525335"/>
            <a:ext cx="7403147" cy="2467716"/>
          </a:xfrm>
          <a:prstGeom prst="rect">
            <a:avLst/>
          </a:prstGeom>
        </p:spPr>
      </p:pic>
      <p:sp>
        <p:nvSpPr>
          <p:cNvPr id="3" name="Textfeld 2">
            <a:extLst>
              <a:ext uri="{FF2B5EF4-FFF2-40B4-BE49-F238E27FC236}">
                <a16:creationId xmlns:a16="http://schemas.microsoft.com/office/drawing/2014/main" id="{193F7F15-5D9C-F51E-698E-96847789EBC9}"/>
              </a:ext>
            </a:extLst>
          </p:cNvPr>
          <p:cNvSpPr txBox="1"/>
          <p:nvPr/>
        </p:nvSpPr>
        <p:spPr>
          <a:xfrm>
            <a:off x="8337251" y="1311565"/>
            <a:ext cx="3242101" cy="4524315"/>
          </a:xfrm>
          <a:prstGeom prst="rect">
            <a:avLst/>
          </a:prstGeom>
          <a:noFill/>
        </p:spPr>
        <p:txBody>
          <a:bodyPr wrap="square" rtlCol="0">
            <a:spAutoFit/>
          </a:bodyPr>
          <a:lstStyle/>
          <a:p>
            <a:pPr marL="285750" indent="-285750">
              <a:buFont typeface="Arial" panose="020B0604020202020204" pitchFamily="34" charset="0"/>
              <a:buChar char="•"/>
            </a:pPr>
            <a:r>
              <a:rPr lang="de-CH" b="0" i="0" u="none" strike="noStrike" err="1">
                <a:solidFill>
                  <a:srgbClr val="000000"/>
                </a:solidFill>
                <a:effectLst/>
              </a:rPr>
              <a:t>highly</a:t>
            </a:r>
            <a:r>
              <a:rPr lang="de-CH" b="0" i="0" u="none" strike="noStrike">
                <a:solidFill>
                  <a:srgbClr val="000000"/>
                </a:solidFill>
                <a:effectLst/>
              </a:rPr>
              <a:t> </a:t>
            </a:r>
            <a:r>
              <a:rPr lang="de-CH" b="0" i="0" u="none" strike="noStrike" err="1">
                <a:solidFill>
                  <a:srgbClr val="000000"/>
                </a:solidFill>
                <a:effectLst/>
              </a:rPr>
              <a:t>mixed</a:t>
            </a:r>
            <a:r>
              <a:rPr lang="de-CH" b="0" i="0" u="none" strike="noStrike">
                <a:solidFill>
                  <a:srgbClr val="000000"/>
                </a:solidFill>
                <a:effectLst/>
              </a:rPr>
              <a:t> </a:t>
            </a:r>
            <a:r>
              <a:rPr lang="de-CH" b="0" i="0" u="none" strike="noStrike" err="1">
                <a:solidFill>
                  <a:srgbClr val="000000"/>
                </a:solidFill>
                <a:effectLst/>
              </a:rPr>
              <a:t>ancestry</a:t>
            </a:r>
            <a:r>
              <a:rPr lang="de-CH" b="0" i="0" u="none" strike="noStrike">
                <a:solidFill>
                  <a:srgbClr val="000000"/>
                </a:solidFill>
                <a:effectLst/>
              </a:rPr>
              <a:t> </a:t>
            </a:r>
            <a:r>
              <a:rPr lang="de-CH" b="0" i="0" u="none" strike="noStrike" err="1">
                <a:solidFill>
                  <a:srgbClr val="000000"/>
                </a:solidFill>
                <a:effectLst/>
              </a:rPr>
              <a:t>components</a:t>
            </a:r>
            <a:r>
              <a:rPr lang="de-CH" b="0" i="0" u="none" strike="noStrike">
                <a:solidFill>
                  <a:srgbClr val="000000"/>
                </a:solidFill>
                <a:effectLst/>
              </a:rPr>
              <a:t> </a:t>
            </a:r>
            <a:r>
              <a:rPr lang="de-CH" b="0" i="0" u="none" strike="noStrike" err="1">
                <a:solidFill>
                  <a:srgbClr val="000000"/>
                </a:solidFill>
                <a:effectLst/>
              </a:rPr>
              <a:t>across</a:t>
            </a:r>
            <a:r>
              <a:rPr lang="de-CH" b="0" i="0" u="none" strike="noStrike">
                <a:solidFill>
                  <a:srgbClr val="000000"/>
                </a:solidFill>
                <a:effectLst/>
              </a:rPr>
              <a:t> all </a:t>
            </a:r>
            <a:r>
              <a:rPr lang="de-CH" b="0" i="0" u="none" strike="noStrike" err="1">
                <a:solidFill>
                  <a:srgbClr val="000000"/>
                </a:solidFill>
                <a:effectLst/>
              </a:rPr>
              <a:t>populations</a:t>
            </a:r>
            <a:r>
              <a:rPr lang="de-CH" b="0" i="0" u="none" strike="noStrike">
                <a:solidFill>
                  <a:srgbClr val="000000"/>
                </a:solidFill>
                <a:effectLst/>
              </a:rPr>
              <a:t>.</a:t>
            </a: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b="0" i="0" u="none" strike="noStrike" err="1">
                <a:solidFill>
                  <a:srgbClr val="000000"/>
                </a:solidFill>
                <a:effectLst/>
              </a:rPr>
              <a:t>No</a:t>
            </a:r>
            <a:r>
              <a:rPr lang="de-CH" b="0" i="0" u="none" strike="noStrike">
                <a:solidFill>
                  <a:srgbClr val="000000"/>
                </a:solidFill>
                <a:effectLst/>
              </a:rPr>
              <a:t> </a:t>
            </a:r>
            <a:r>
              <a:rPr lang="de-CH" b="0" i="0" u="none" strike="noStrike" err="1">
                <a:solidFill>
                  <a:srgbClr val="000000"/>
                </a:solidFill>
                <a:effectLst/>
              </a:rPr>
              <a:t>clear</a:t>
            </a:r>
            <a:r>
              <a:rPr lang="de-CH" b="0" i="0" u="none" strike="noStrike">
                <a:solidFill>
                  <a:srgbClr val="000000"/>
                </a:solidFill>
                <a:effectLst/>
              </a:rPr>
              <a:t> </a:t>
            </a:r>
            <a:r>
              <a:rPr lang="de-CH" b="0" i="0" u="none" strike="noStrike" err="1">
                <a:solidFill>
                  <a:srgbClr val="000000"/>
                </a:solidFill>
                <a:effectLst/>
              </a:rPr>
              <a:t>population-specific</a:t>
            </a:r>
            <a:r>
              <a:rPr lang="de-CH" b="0" i="0" u="none" strike="noStrike">
                <a:solidFill>
                  <a:srgbClr val="000000"/>
                </a:solidFill>
                <a:effectLst/>
              </a:rPr>
              <a:t> </a:t>
            </a:r>
            <a:r>
              <a:rPr lang="de-CH" b="0" i="0" u="none" strike="noStrike" err="1">
                <a:solidFill>
                  <a:srgbClr val="000000"/>
                </a:solidFill>
                <a:effectLst/>
              </a:rPr>
              <a:t>clustering</a:t>
            </a:r>
            <a:r>
              <a:rPr lang="de-CH" b="0" i="0" u="none" strike="noStrike">
                <a:solidFill>
                  <a:srgbClr val="000000"/>
                </a:solidFill>
                <a:effectLst/>
              </a:rPr>
              <a:t> </a:t>
            </a:r>
            <a:r>
              <a:rPr lang="de-CH" b="0" i="0" u="none" strike="noStrike" err="1">
                <a:solidFill>
                  <a:srgbClr val="000000"/>
                </a:solidFill>
                <a:effectLst/>
              </a:rPr>
              <a:t>is</a:t>
            </a:r>
            <a:r>
              <a:rPr lang="de-CH" b="0" i="0" u="none" strike="noStrike">
                <a:solidFill>
                  <a:srgbClr val="000000"/>
                </a:solidFill>
                <a:effectLst/>
              </a:rPr>
              <a:t> visible.</a:t>
            </a: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b="0" i="0" u="none" strike="noStrike">
                <a:solidFill>
                  <a:srgbClr val="000000"/>
                </a:solidFill>
                <a:effectLst/>
              </a:rPr>
              <a:t>AFR </a:t>
            </a:r>
            <a:r>
              <a:rPr lang="de-CH" b="0" i="0" u="none" strike="noStrike" err="1">
                <a:solidFill>
                  <a:srgbClr val="000000"/>
                </a:solidFill>
                <a:effectLst/>
              </a:rPr>
              <a:t>shows</a:t>
            </a:r>
            <a:r>
              <a:rPr lang="de-CH" b="0" i="0" u="none" strike="noStrike">
                <a:solidFill>
                  <a:srgbClr val="000000"/>
                </a:solidFill>
                <a:effectLst/>
              </a:rPr>
              <a:t> </a:t>
            </a:r>
            <a:r>
              <a:rPr lang="de-CH" b="0" i="0" u="none" strike="noStrike" err="1">
                <a:solidFill>
                  <a:srgbClr val="000000"/>
                </a:solidFill>
                <a:effectLst/>
              </a:rPr>
              <a:t>slightly</a:t>
            </a:r>
            <a:r>
              <a:rPr lang="de-CH" b="0" i="0" u="none" strike="noStrike">
                <a:solidFill>
                  <a:srgbClr val="000000"/>
                </a:solidFill>
                <a:effectLst/>
              </a:rPr>
              <a:t> </a:t>
            </a:r>
            <a:r>
              <a:rPr lang="de-CH" b="0" i="0" u="none" strike="noStrike" err="1">
                <a:solidFill>
                  <a:srgbClr val="000000"/>
                </a:solidFill>
                <a:effectLst/>
              </a:rPr>
              <a:t>more</a:t>
            </a:r>
            <a:r>
              <a:rPr lang="de-CH" b="0" i="0" u="none" strike="noStrike">
                <a:solidFill>
                  <a:srgbClr val="000000"/>
                </a:solidFill>
                <a:effectLst/>
              </a:rPr>
              <a:t> </a:t>
            </a:r>
            <a:r>
              <a:rPr lang="de-CH" b="0" i="0" u="none" strike="noStrike" err="1">
                <a:solidFill>
                  <a:srgbClr val="000000"/>
                </a:solidFill>
                <a:effectLst/>
              </a:rPr>
              <a:t>green</a:t>
            </a:r>
            <a:r>
              <a:rPr lang="de-CH" b="0" i="0" u="none" strike="noStrike">
                <a:solidFill>
                  <a:srgbClr val="000000"/>
                </a:solidFill>
                <a:effectLst/>
              </a:rPr>
              <a:t>, but </a:t>
            </a:r>
            <a:r>
              <a:rPr lang="de-CH" b="0" i="0" u="none" strike="noStrike" err="1">
                <a:solidFill>
                  <a:srgbClr val="000000"/>
                </a:solidFill>
                <a:effectLst/>
              </a:rPr>
              <a:t>the</a:t>
            </a:r>
            <a:r>
              <a:rPr lang="de-CH" b="0" i="0" u="none" strike="noStrike">
                <a:solidFill>
                  <a:srgbClr val="000000"/>
                </a:solidFill>
                <a:effectLst/>
              </a:rPr>
              <a:t> </a:t>
            </a:r>
            <a:r>
              <a:rPr lang="de-CH" b="0" i="0" u="none" strike="noStrike" err="1">
                <a:solidFill>
                  <a:srgbClr val="000000"/>
                </a:solidFill>
                <a:effectLst/>
              </a:rPr>
              <a:t>difference</a:t>
            </a:r>
            <a:r>
              <a:rPr lang="de-CH" b="0" i="0" u="none" strike="noStrike">
                <a:solidFill>
                  <a:srgbClr val="000000"/>
                </a:solidFill>
                <a:effectLst/>
              </a:rPr>
              <a:t> </a:t>
            </a:r>
            <a:r>
              <a:rPr lang="de-CH" b="0" i="0" u="none" strike="noStrike" err="1">
                <a:solidFill>
                  <a:srgbClr val="000000"/>
                </a:solidFill>
                <a:effectLst/>
              </a:rPr>
              <a:t>is</a:t>
            </a:r>
            <a:r>
              <a:rPr lang="de-CH" b="0" i="0" u="none" strike="noStrike">
                <a:solidFill>
                  <a:srgbClr val="000000"/>
                </a:solidFill>
                <a:effectLst/>
              </a:rPr>
              <a:t> minimal.</a:t>
            </a:r>
          </a:p>
          <a:p>
            <a:pPr marL="285750" indent="-285750">
              <a:buFont typeface="Arial" panose="020B0604020202020204" pitchFamily="34" charset="0"/>
              <a:buChar char="•"/>
            </a:pPr>
            <a:endParaRPr lang="de-CH">
              <a:solidFill>
                <a:srgbClr val="000000"/>
              </a:solidFill>
            </a:endParaRPr>
          </a:p>
          <a:p>
            <a:pPr marL="285750" indent="-285750">
              <a:buFont typeface="Wingdings" pitchFamily="2" charset="2"/>
              <a:buChar char="Ø"/>
            </a:pPr>
            <a:r>
              <a:rPr lang="de-CH">
                <a:solidFill>
                  <a:srgbClr val="000000"/>
                </a:solidFill>
              </a:rPr>
              <a:t> </a:t>
            </a:r>
            <a:r>
              <a:rPr lang="de-CH" i="0" u="none" strike="noStrike" err="1">
                <a:solidFill>
                  <a:srgbClr val="000000"/>
                </a:solidFill>
                <a:effectLst/>
              </a:rPr>
              <a:t>Too</a:t>
            </a:r>
            <a:r>
              <a:rPr lang="de-CH" i="0" u="none" strike="noStrike">
                <a:solidFill>
                  <a:srgbClr val="000000"/>
                </a:solidFill>
                <a:effectLst/>
              </a:rPr>
              <a:t> </a:t>
            </a:r>
            <a:r>
              <a:rPr lang="de-CH" i="0" u="none" strike="noStrike" err="1">
                <a:solidFill>
                  <a:srgbClr val="000000"/>
                </a:solidFill>
                <a:effectLst/>
              </a:rPr>
              <a:t>few</a:t>
            </a:r>
            <a:r>
              <a:rPr lang="de-CH" i="0" u="none" strike="noStrike">
                <a:solidFill>
                  <a:srgbClr val="000000"/>
                </a:solidFill>
                <a:effectLst/>
              </a:rPr>
              <a:t> SNPs and </a:t>
            </a:r>
            <a:r>
              <a:rPr lang="de-CH" i="0" u="none" strike="noStrike" err="1">
                <a:solidFill>
                  <a:srgbClr val="000000"/>
                </a:solidFill>
                <a:effectLst/>
              </a:rPr>
              <a:t>insufficient</a:t>
            </a:r>
            <a:r>
              <a:rPr lang="de-CH" i="0" u="none" strike="noStrike">
                <a:solidFill>
                  <a:srgbClr val="000000"/>
                </a:solidFill>
                <a:effectLst/>
              </a:rPr>
              <a:t> </a:t>
            </a:r>
            <a:r>
              <a:rPr lang="de-CH" i="0" u="none" strike="noStrike" err="1">
                <a:solidFill>
                  <a:srgbClr val="000000"/>
                </a:solidFill>
                <a:effectLst/>
              </a:rPr>
              <a:t>variation</a:t>
            </a:r>
            <a:r>
              <a:rPr lang="de-CH" i="0" u="none" strike="noStrike">
                <a:solidFill>
                  <a:srgbClr val="000000"/>
                </a:solidFill>
                <a:effectLst/>
              </a:rPr>
              <a:t> in </a:t>
            </a:r>
            <a:r>
              <a:rPr lang="de-CH" i="0" u="none" strike="noStrike" err="1">
                <a:solidFill>
                  <a:srgbClr val="000000"/>
                </a:solidFill>
                <a:effectLst/>
              </a:rPr>
              <a:t>this</a:t>
            </a:r>
            <a:r>
              <a:rPr lang="de-CH" i="0" u="none" strike="noStrike">
                <a:solidFill>
                  <a:srgbClr val="000000"/>
                </a:solidFill>
                <a:effectLst/>
              </a:rPr>
              <a:t> </a:t>
            </a:r>
            <a:r>
              <a:rPr lang="de-CH" i="0" u="none" strike="noStrike" err="1">
                <a:solidFill>
                  <a:srgbClr val="000000"/>
                </a:solidFill>
                <a:effectLst/>
              </a:rPr>
              <a:t>region</a:t>
            </a:r>
            <a:r>
              <a:rPr lang="de-CH" i="0" u="none" strike="noStrike">
                <a:solidFill>
                  <a:srgbClr val="000000"/>
                </a:solidFill>
                <a:effectLst/>
              </a:rPr>
              <a:t> </a:t>
            </a:r>
            <a:r>
              <a:rPr lang="de-CH" i="0" u="none" strike="noStrike" err="1">
                <a:solidFill>
                  <a:srgbClr val="000000"/>
                </a:solidFill>
                <a:effectLst/>
              </a:rPr>
              <a:t>to</a:t>
            </a:r>
            <a:r>
              <a:rPr lang="de-CH" i="0" u="none" strike="noStrike">
                <a:solidFill>
                  <a:srgbClr val="000000"/>
                </a:solidFill>
                <a:effectLst/>
              </a:rPr>
              <a:t> </a:t>
            </a:r>
            <a:r>
              <a:rPr lang="de-CH" i="0" u="none" strike="noStrike" err="1">
                <a:solidFill>
                  <a:srgbClr val="000000"/>
                </a:solidFill>
                <a:effectLst/>
              </a:rPr>
              <a:t>detect</a:t>
            </a:r>
            <a:r>
              <a:rPr lang="de-CH" i="0" u="none" strike="noStrike">
                <a:solidFill>
                  <a:srgbClr val="000000"/>
                </a:solidFill>
                <a:effectLst/>
              </a:rPr>
              <a:t> </a:t>
            </a:r>
            <a:r>
              <a:rPr lang="de-CH" i="0" u="none" strike="noStrike" err="1">
                <a:solidFill>
                  <a:srgbClr val="000000"/>
                </a:solidFill>
                <a:effectLst/>
              </a:rPr>
              <a:t>population</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a:t>
            </a:r>
            <a:endParaRPr lang="de-DE"/>
          </a:p>
        </p:txBody>
      </p:sp>
    </p:spTree>
    <p:extLst>
      <p:ext uri="{BB962C8B-B14F-4D97-AF65-F5344CB8AC3E}">
        <p14:creationId xmlns:p14="http://schemas.microsoft.com/office/powerpoint/2010/main" val="302810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F931455B-E741-3E47-E19D-0851AC6E880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930EB552-1D62-1184-3705-ACB64C6FF7F5}"/>
              </a:ext>
            </a:extLst>
          </p:cNvPr>
          <p:cNvPicPr>
            <a:picLocks noChangeAspect="1"/>
          </p:cNvPicPr>
          <p:nvPr/>
        </p:nvPicPr>
        <p:blipFill>
          <a:blip r:embed="rId3"/>
          <a:stretch>
            <a:fillRect/>
          </a:stretch>
        </p:blipFill>
        <p:spPr>
          <a:xfrm>
            <a:off x="525705" y="1379990"/>
            <a:ext cx="6943443" cy="2308696"/>
          </a:xfrm>
          <a:prstGeom prst="rect">
            <a:avLst/>
          </a:prstGeom>
        </p:spPr>
      </p:pic>
      <p:sp>
        <p:nvSpPr>
          <p:cNvPr id="4" name="Slide Number Placeholder 3">
            <a:extLst>
              <a:ext uri="{FF2B5EF4-FFF2-40B4-BE49-F238E27FC236}">
                <a16:creationId xmlns:a16="http://schemas.microsoft.com/office/drawing/2014/main" id="{FC7D578B-2A82-F6FE-8570-7A330CB90A16}"/>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13</a:t>
            </a:fld>
            <a:endParaRPr lang="en-US"/>
          </a:p>
        </p:txBody>
      </p:sp>
      <p:pic>
        <p:nvPicPr>
          <p:cNvPr id="10" name="Grafik 9">
            <a:extLst>
              <a:ext uri="{FF2B5EF4-FFF2-40B4-BE49-F238E27FC236}">
                <a16:creationId xmlns:a16="http://schemas.microsoft.com/office/drawing/2014/main" id="{D629B001-967C-13B9-2297-21D01B1A4E4B}"/>
              </a:ext>
            </a:extLst>
          </p:cNvPr>
          <p:cNvPicPr>
            <a:picLocks noChangeAspect="1"/>
          </p:cNvPicPr>
          <p:nvPr/>
        </p:nvPicPr>
        <p:blipFill>
          <a:blip r:embed="rId4"/>
          <a:stretch>
            <a:fillRect/>
          </a:stretch>
        </p:blipFill>
        <p:spPr>
          <a:xfrm>
            <a:off x="525705" y="3781425"/>
            <a:ext cx="6943443" cy="2314481"/>
          </a:xfrm>
          <a:prstGeom prst="rect">
            <a:avLst/>
          </a:prstGeom>
        </p:spPr>
      </p:pic>
      <p:sp>
        <p:nvSpPr>
          <p:cNvPr id="6" name="Titel 1">
            <a:extLst>
              <a:ext uri="{FF2B5EF4-FFF2-40B4-BE49-F238E27FC236}">
                <a16:creationId xmlns:a16="http://schemas.microsoft.com/office/drawing/2014/main" id="{DE41B2A9-3AC2-0776-4998-ED2C163DD6DF}"/>
              </a:ext>
            </a:extLst>
          </p:cNvPr>
          <p:cNvSpPr txBox="1">
            <a:spLocks/>
          </p:cNvSpPr>
          <p:nvPr/>
        </p:nvSpPr>
        <p:spPr>
          <a:xfrm>
            <a:off x="765048" y="701040"/>
            <a:ext cx="10653578"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DE" err="1"/>
              <a:t>Results</a:t>
            </a:r>
            <a:r>
              <a:rPr lang="de-DE"/>
              <a:t>: ADMIXTURE</a:t>
            </a:r>
          </a:p>
        </p:txBody>
      </p:sp>
      <p:sp>
        <p:nvSpPr>
          <p:cNvPr id="9" name="Textfeld 8">
            <a:extLst>
              <a:ext uri="{FF2B5EF4-FFF2-40B4-BE49-F238E27FC236}">
                <a16:creationId xmlns:a16="http://schemas.microsoft.com/office/drawing/2014/main" id="{F6ECC17A-F352-AA99-8EFC-F9D57A7E8046}"/>
              </a:ext>
            </a:extLst>
          </p:cNvPr>
          <p:cNvSpPr txBox="1"/>
          <p:nvPr/>
        </p:nvSpPr>
        <p:spPr>
          <a:xfrm>
            <a:off x="7638237" y="1664361"/>
            <a:ext cx="3993925" cy="3693319"/>
          </a:xfrm>
          <a:prstGeom prst="rect">
            <a:avLst/>
          </a:prstGeom>
          <a:noFill/>
        </p:spPr>
        <p:txBody>
          <a:bodyPr wrap="square" rtlCol="0">
            <a:spAutoFit/>
          </a:bodyPr>
          <a:lstStyle/>
          <a:p>
            <a:pPr marL="285750" indent="-285750">
              <a:buFont typeface="Arial" panose="020B0604020202020204" pitchFamily="34" charset="0"/>
              <a:buChar char="•"/>
            </a:pPr>
            <a:r>
              <a:rPr lang="de-CH" i="0" u="none" strike="noStrike" err="1">
                <a:solidFill>
                  <a:srgbClr val="000000"/>
                </a:solidFill>
                <a:effectLst/>
              </a:rPr>
              <a:t>Individuals</a:t>
            </a:r>
            <a:r>
              <a:rPr lang="de-CH" i="0" u="none" strike="noStrike">
                <a:solidFill>
                  <a:srgbClr val="000000"/>
                </a:solidFill>
                <a:effectLst/>
              </a:rPr>
              <a:t> </a:t>
            </a:r>
            <a:r>
              <a:rPr lang="de-CH" i="0" u="none" strike="noStrike" err="1">
                <a:solidFill>
                  <a:srgbClr val="000000"/>
                </a:solidFill>
                <a:effectLst/>
              </a:rPr>
              <a:t>show</a:t>
            </a:r>
            <a:r>
              <a:rPr lang="de-CH" i="0" u="none" strike="noStrike">
                <a:solidFill>
                  <a:srgbClr val="000000"/>
                </a:solidFill>
                <a:effectLst/>
              </a:rPr>
              <a:t> </a:t>
            </a:r>
            <a:r>
              <a:rPr lang="de-CH" i="0" u="none" strike="noStrike" err="1">
                <a:solidFill>
                  <a:srgbClr val="000000"/>
                </a:solidFill>
                <a:effectLst/>
              </a:rPr>
              <a:t>highly</a:t>
            </a:r>
            <a:r>
              <a:rPr lang="de-CH" i="0" u="none" strike="noStrike">
                <a:solidFill>
                  <a:srgbClr val="000000"/>
                </a:solidFill>
                <a:effectLst/>
              </a:rPr>
              <a:t> </a:t>
            </a:r>
            <a:r>
              <a:rPr lang="de-CH" i="0" u="none" strike="noStrike" err="1">
                <a:solidFill>
                  <a:srgbClr val="000000"/>
                </a:solidFill>
                <a:effectLst/>
              </a:rPr>
              <a:t>fragmented</a:t>
            </a:r>
            <a:r>
              <a:rPr lang="de-CH" i="0" u="none" strike="noStrike">
                <a:solidFill>
                  <a:srgbClr val="000000"/>
                </a:solidFill>
                <a:effectLst/>
              </a:rPr>
              <a:t> </a:t>
            </a:r>
            <a:r>
              <a:rPr lang="de-CH" i="0" u="none" strike="noStrike" err="1">
                <a:solidFill>
                  <a:srgbClr val="000000"/>
                </a:solidFill>
                <a:effectLst/>
              </a:rPr>
              <a:t>ancestry</a:t>
            </a:r>
            <a:r>
              <a:rPr lang="de-CH" i="0" u="none" strike="noStrike">
                <a:solidFill>
                  <a:srgbClr val="000000"/>
                </a:solidFill>
                <a:effectLst/>
              </a:rPr>
              <a:t> </a:t>
            </a:r>
            <a:r>
              <a:rPr lang="de-CH" i="0" u="none" strike="noStrike" err="1">
                <a:solidFill>
                  <a:srgbClr val="000000"/>
                </a:solidFill>
                <a:effectLst/>
              </a:rPr>
              <a:t>proportions</a:t>
            </a:r>
            <a:r>
              <a:rPr lang="de-CH" i="0" u="none" strike="noStrike">
                <a:solidFill>
                  <a:srgbClr val="000000"/>
                </a:solidFill>
                <a:effectLst/>
              </a:rPr>
              <a:t> </a:t>
            </a:r>
            <a:r>
              <a:rPr lang="de-CH" i="0" u="none" strike="noStrike" err="1">
                <a:solidFill>
                  <a:srgbClr val="000000"/>
                </a:solidFill>
                <a:effectLst/>
              </a:rPr>
              <a:t>with</a:t>
            </a:r>
            <a:r>
              <a:rPr lang="de-CH" i="0" u="none" strike="noStrike">
                <a:solidFill>
                  <a:srgbClr val="000000"/>
                </a:solidFill>
                <a:effectLst/>
              </a:rPr>
              <a:t> all </a:t>
            </a:r>
            <a:r>
              <a:rPr lang="de-CH" i="0" u="none" strike="noStrike" err="1">
                <a:solidFill>
                  <a:srgbClr val="000000"/>
                </a:solidFill>
                <a:effectLst/>
              </a:rPr>
              <a:t>six</a:t>
            </a:r>
            <a:r>
              <a:rPr lang="de-CH" i="0" u="none" strike="noStrike">
                <a:solidFill>
                  <a:srgbClr val="000000"/>
                </a:solidFill>
                <a:effectLst/>
              </a:rPr>
              <a:t> </a:t>
            </a:r>
            <a:r>
              <a:rPr lang="de-CH" i="0" u="none" strike="noStrike" err="1">
                <a:solidFill>
                  <a:srgbClr val="000000"/>
                </a:solidFill>
                <a:effectLst/>
              </a:rPr>
              <a:t>clusters</a:t>
            </a:r>
            <a:r>
              <a:rPr lang="de-CH" i="0" u="none" strike="noStrike">
                <a:solidFill>
                  <a:srgbClr val="000000"/>
                </a:solidFill>
                <a:effectLst/>
              </a:rPr>
              <a:t> </a:t>
            </a:r>
            <a:r>
              <a:rPr lang="de-CH" i="0" u="none" strike="noStrike" err="1">
                <a:solidFill>
                  <a:srgbClr val="000000"/>
                </a:solidFill>
                <a:effectLst/>
              </a:rPr>
              <a:t>spread</a:t>
            </a:r>
            <a:r>
              <a:rPr lang="de-CH" i="0" u="none" strike="noStrike">
                <a:solidFill>
                  <a:srgbClr val="000000"/>
                </a:solidFill>
                <a:effectLst/>
              </a:rPr>
              <a:t> </a:t>
            </a:r>
            <a:r>
              <a:rPr lang="de-CH" i="0" u="none" strike="noStrike" err="1">
                <a:solidFill>
                  <a:srgbClr val="000000"/>
                </a:solidFill>
                <a:effectLst/>
              </a:rPr>
              <a:t>across</a:t>
            </a:r>
            <a:r>
              <a:rPr lang="de-CH" i="0" u="none" strike="noStrike">
                <a:solidFill>
                  <a:srgbClr val="000000"/>
                </a:solidFill>
                <a:effectLst/>
              </a:rPr>
              <a:t> </a:t>
            </a:r>
            <a:r>
              <a:rPr lang="de-CH" i="0" u="none" strike="noStrike" err="1">
                <a:solidFill>
                  <a:srgbClr val="000000"/>
                </a:solidFill>
                <a:effectLst/>
              </a:rPr>
              <a:t>populations</a:t>
            </a:r>
            <a:r>
              <a:rPr lang="de-CH" i="0" u="none" strike="noStrike">
                <a:solidFill>
                  <a:srgbClr val="000000"/>
                </a:solidFill>
                <a:effectLst/>
              </a:rPr>
              <a:t>.</a:t>
            </a: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i="0" u="none" strike="noStrike">
                <a:solidFill>
                  <a:srgbClr val="000000"/>
                </a:solidFill>
                <a:effectLst/>
              </a:rPr>
              <a:t>AFR </a:t>
            </a:r>
            <a:r>
              <a:rPr lang="de-CH" i="0" u="none" strike="noStrike" err="1">
                <a:solidFill>
                  <a:srgbClr val="000000"/>
                </a:solidFill>
                <a:effectLst/>
              </a:rPr>
              <a:t>appears</a:t>
            </a:r>
            <a:r>
              <a:rPr lang="de-CH" i="0" u="none" strike="noStrike">
                <a:solidFill>
                  <a:srgbClr val="000000"/>
                </a:solidFill>
                <a:effectLst/>
              </a:rPr>
              <a:t> </a:t>
            </a:r>
            <a:r>
              <a:rPr lang="de-CH" i="0" u="none" strike="noStrike" err="1">
                <a:solidFill>
                  <a:srgbClr val="000000"/>
                </a:solidFill>
                <a:effectLst/>
              </a:rPr>
              <a:t>slightly</a:t>
            </a:r>
            <a:r>
              <a:rPr lang="de-CH" i="0" u="none" strike="noStrike">
                <a:solidFill>
                  <a:srgbClr val="000000"/>
                </a:solidFill>
                <a:effectLst/>
              </a:rPr>
              <a:t> </a:t>
            </a:r>
            <a:r>
              <a:rPr lang="de-CH" i="0" u="none" strike="noStrike" err="1">
                <a:solidFill>
                  <a:srgbClr val="000000"/>
                </a:solidFill>
                <a:effectLst/>
              </a:rPr>
              <a:t>more</a:t>
            </a:r>
            <a:r>
              <a:rPr lang="de-CH" i="0" u="none" strike="noStrike">
                <a:solidFill>
                  <a:srgbClr val="000000"/>
                </a:solidFill>
                <a:effectLst/>
              </a:rPr>
              <a:t> </a:t>
            </a:r>
            <a:r>
              <a:rPr lang="de-CH" i="0" u="none" strike="noStrike" err="1">
                <a:solidFill>
                  <a:srgbClr val="000000"/>
                </a:solidFill>
                <a:effectLst/>
              </a:rPr>
              <a:t>red</a:t>
            </a:r>
            <a:r>
              <a:rPr lang="de-CH" i="0" u="none" strike="noStrike">
                <a:solidFill>
                  <a:srgbClr val="000000"/>
                </a:solidFill>
                <a:effectLst/>
              </a:rPr>
              <a:t>, but </a:t>
            </a:r>
            <a:r>
              <a:rPr lang="de-CH" i="0" u="none" strike="noStrike" err="1">
                <a:solidFill>
                  <a:srgbClr val="000000"/>
                </a:solidFill>
                <a:effectLst/>
              </a:rPr>
              <a:t>overall</a:t>
            </a:r>
            <a:r>
              <a:rPr lang="de-CH" i="0" u="none" strike="noStrike">
                <a:solidFill>
                  <a:srgbClr val="000000"/>
                </a:solidFill>
                <a:effectLst/>
              </a:rPr>
              <a:t> </a:t>
            </a:r>
            <a:r>
              <a:rPr lang="de-CH" i="0" u="none" strike="noStrike" err="1">
                <a:solidFill>
                  <a:srgbClr val="000000"/>
                </a:solidFill>
                <a:effectLst/>
              </a:rPr>
              <a:t>patterns</a:t>
            </a:r>
            <a:r>
              <a:rPr lang="de-CH" i="0" u="none" strike="noStrike">
                <a:solidFill>
                  <a:srgbClr val="000000"/>
                </a:solidFill>
                <a:effectLst/>
              </a:rPr>
              <a:t> </a:t>
            </a:r>
            <a:r>
              <a:rPr lang="de-CH" i="0" u="none" strike="noStrike" err="1">
                <a:solidFill>
                  <a:srgbClr val="000000"/>
                </a:solidFill>
                <a:effectLst/>
              </a:rPr>
              <a:t>remain</a:t>
            </a:r>
            <a:r>
              <a:rPr lang="de-CH" i="0" u="none" strike="noStrike">
                <a:solidFill>
                  <a:srgbClr val="000000"/>
                </a:solidFill>
                <a:effectLst/>
              </a:rPr>
              <a:t> </a:t>
            </a:r>
            <a:r>
              <a:rPr lang="de-CH" i="0" u="none" strike="noStrike" err="1">
                <a:solidFill>
                  <a:srgbClr val="000000"/>
                </a:solidFill>
                <a:effectLst/>
              </a:rPr>
              <a:t>inconsistent</a:t>
            </a:r>
            <a:r>
              <a:rPr lang="de-CH" i="0" u="none" strike="noStrike">
                <a:solidFill>
                  <a:srgbClr val="000000"/>
                </a:solidFill>
                <a:effectLst/>
              </a:rPr>
              <a:t>.</a:t>
            </a:r>
          </a:p>
          <a:p>
            <a:pPr marL="285750" indent="-285750">
              <a:buFont typeface="Arial" panose="020B0604020202020204" pitchFamily="34" charset="0"/>
              <a:buChar char="•"/>
            </a:pPr>
            <a:endParaRPr lang="de-CH">
              <a:solidFill>
                <a:srgbClr val="000000"/>
              </a:solidFill>
            </a:endParaRPr>
          </a:p>
          <a:p>
            <a:pPr marL="285750" indent="-285750">
              <a:buFont typeface="Wingdings" pitchFamily="2" charset="2"/>
              <a:buChar char="Ø"/>
            </a:pPr>
            <a:r>
              <a:rPr lang="de-CH" i="0" u="none" strike="noStrike">
                <a:solidFill>
                  <a:srgbClr val="000000"/>
                </a:solidFill>
                <a:effectLst/>
              </a:rPr>
              <a:t>The </a:t>
            </a:r>
            <a:r>
              <a:rPr lang="de-CH" i="0" u="none" strike="noStrike" err="1">
                <a:solidFill>
                  <a:srgbClr val="000000"/>
                </a:solidFill>
                <a:effectLst/>
              </a:rPr>
              <a:t>region</a:t>
            </a:r>
            <a:r>
              <a:rPr lang="de-CH" i="0" u="none" strike="noStrike">
                <a:solidFill>
                  <a:srgbClr val="000000"/>
                </a:solidFill>
                <a:effectLst/>
              </a:rPr>
              <a:t> </a:t>
            </a:r>
            <a:r>
              <a:rPr lang="de-CH" i="0" u="none" strike="noStrike" err="1">
                <a:solidFill>
                  <a:srgbClr val="000000"/>
                </a:solidFill>
                <a:effectLst/>
              </a:rPr>
              <a:t>is</a:t>
            </a:r>
            <a:r>
              <a:rPr lang="de-CH" i="0" u="none" strike="noStrike">
                <a:solidFill>
                  <a:srgbClr val="000000"/>
                </a:solidFill>
                <a:effectLst/>
              </a:rPr>
              <a:t> </a:t>
            </a:r>
            <a:r>
              <a:rPr lang="de-CH" i="0" u="none" strike="noStrike" err="1">
                <a:solidFill>
                  <a:srgbClr val="000000"/>
                </a:solidFill>
                <a:effectLst/>
              </a:rPr>
              <a:t>functionally</a:t>
            </a:r>
            <a:r>
              <a:rPr lang="de-CH" i="0" u="none" strike="noStrike">
                <a:solidFill>
                  <a:srgbClr val="000000"/>
                </a:solidFill>
                <a:effectLst/>
              </a:rPr>
              <a:t> relevant </a:t>
            </a:r>
            <a:r>
              <a:rPr lang="de-CH" i="0" u="none" strike="noStrike" err="1">
                <a:solidFill>
                  <a:srgbClr val="000000"/>
                </a:solidFill>
                <a:effectLst/>
              </a:rPr>
              <a:t>for</a:t>
            </a:r>
            <a:r>
              <a:rPr lang="de-CH" i="0" u="none" strike="noStrike">
                <a:solidFill>
                  <a:srgbClr val="000000"/>
                </a:solidFill>
                <a:effectLst/>
              </a:rPr>
              <a:t> </a:t>
            </a:r>
            <a:r>
              <a:rPr lang="de-CH" i="0" u="none" strike="noStrike" err="1">
                <a:solidFill>
                  <a:srgbClr val="000000"/>
                </a:solidFill>
                <a:effectLst/>
              </a:rPr>
              <a:t>cilantro</a:t>
            </a:r>
            <a:r>
              <a:rPr lang="de-CH" i="0" u="none" strike="noStrike">
                <a:solidFill>
                  <a:srgbClr val="000000"/>
                </a:solidFill>
                <a:effectLst/>
              </a:rPr>
              <a:t> </a:t>
            </a:r>
            <a:r>
              <a:rPr lang="de-CH" i="0" u="none" strike="noStrike" err="1">
                <a:solidFill>
                  <a:srgbClr val="000000"/>
                </a:solidFill>
                <a:effectLst/>
              </a:rPr>
              <a:t>perception</a:t>
            </a:r>
            <a:r>
              <a:rPr lang="de-CH" i="0" u="none" strike="noStrike">
                <a:solidFill>
                  <a:srgbClr val="000000"/>
                </a:solidFill>
                <a:effectLst/>
              </a:rPr>
              <a:t>, but </a:t>
            </a:r>
            <a:r>
              <a:rPr lang="de-CH" i="0" u="none" strike="noStrike" err="1">
                <a:solidFill>
                  <a:srgbClr val="000000"/>
                </a:solidFill>
                <a:effectLst/>
              </a:rPr>
              <a:t>genetically</a:t>
            </a:r>
            <a:r>
              <a:rPr lang="de-CH" i="0" u="none" strike="noStrike">
                <a:solidFill>
                  <a:srgbClr val="000000"/>
                </a:solidFill>
                <a:effectLst/>
              </a:rPr>
              <a:t> not informative </a:t>
            </a:r>
            <a:r>
              <a:rPr lang="de-CH" i="0" u="none" strike="noStrike" err="1">
                <a:solidFill>
                  <a:srgbClr val="000000"/>
                </a:solidFill>
                <a:effectLst/>
              </a:rPr>
              <a:t>for</a:t>
            </a:r>
            <a:r>
              <a:rPr lang="de-CH" i="0" u="none" strike="noStrike">
                <a:solidFill>
                  <a:srgbClr val="000000"/>
                </a:solidFill>
                <a:effectLst/>
              </a:rPr>
              <a:t> </a:t>
            </a:r>
            <a:r>
              <a:rPr lang="de-CH" i="0" u="none" strike="noStrike" err="1">
                <a:solidFill>
                  <a:srgbClr val="000000"/>
                </a:solidFill>
                <a:effectLst/>
              </a:rPr>
              <a:t>population</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a:t>
            </a:r>
            <a:endParaRPr lang="de-DE"/>
          </a:p>
        </p:txBody>
      </p:sp>
    </p:spTree>
    <p:extLst>
      <p:ext uri="{BB962C8B-B14F-4D97-AF65-F5344CB8AC3E}">
        <p14:creationId xmlns:p14="http://schemas.microsoft.com/office/powerpoint/2010/main" val="37818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A776E79-E7B7-0E34-B9A2-88414801BA5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nhaltsplatzhalter 7">
            <a:extLst>
              <a:ext uri="{FF2B5EF4-FFF2-40B4-BE49-F238E27FC236}">
                <a16:creationId xmlns:a16="http://schemas.microsoft.com/office/drawing/2014/main" id="{7E1F4C6D-F19F-FA8E-364A-D4B1445F7EF5}"/>
              </a:ext>
            </a:extLst>
          </p:cNvPr>
          <p:cNvPicPr>
            <a:picLocks noGrp="1" noChangeAspect="1"/>
          </p:cNvPicPr>
          <p:nvPr>
            <p:ph idx="1"/>
          </p:nvPr>
        </p:nvPicPr>
        <p:blipFill>
          <a:blip r:embed="rId3"/>
          <a:stretch>
            <a:fillRect/>
          </a:stretch>
        </p:blipFill>
        <p:spPr>
          <a:xfrm>
            <a:off x="515986" y="1320469"/>
            <a:ext cx="7301462" cy="2427738"/>
          </a:xfrm>
          <a:prstGeom prst="rect">
            <a:avLst/>
          </a:prstGeom>
        </p:spPr>
      </p:pic>
      <p:sp>
        <p:nvSpPr>
          <p:cNvPr id="4" name="Slide Number Placeholder 3">
            <a:extLst>
              <a:ext uri="{FF2B5EF4-FFF2-40B4-BE49-F238E27FC236}">
                <a16:creationId xmlns:a16="http://schemas.microsoft.com/office/drawing/2014/main" id="{30286979-05F6-27A5-BFBA-68AC2E85787D}"/>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14</a:t>
            </a:fld>
            <a:endParaRPr lang="en-US"/>
          </a:p>
        </p:txBody>
      </p:sp>
      <p:sp>
        <p:nvSpPr>
          <p:cNvPr id="12" name="AutoShape 2">
            <a:extLst>
              <a:ext uri="{FF2B5EF4-FFF2-40B4-BE49-F238E27FC236}">
                <a16:creationId xmlns:a16="http://schemas.microsoft.com/office/drawing/2014/main" id="{6748D57A-F109-A7C6-0237-73079C51D5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4" name="Grafik 13">
            <a:extLst>
              <a:ext uri="{FF2B5EF4-FFF2-40B4-BE49-F238E27FC236}">
                <a16:creationId xmlns:a16="http://schemas.microsoft.com/office/drawing/2014/main" id="{8E69F627-1F01-78E2-FC27-69717C3DBED6}"/>
              </a:ext>
            </a:extLst>
          </p:cNvPr>
          <p:cNvPicPr>
            <a:picLocks noChangeAspect="1"/>
          </p:cNvPicPr>
          <p:nvPr/>
        </p:nvPicPr>
        <p:blipFill>
          <a:blip r:embed="rId4"/>
          <a:stretch>
            <a:fillRect/>
          </a:stretch>
        </p:blipFill>
        <p:spPr>
          <a:xfrm>
            <a:off x="515986" y="4019181"/>
            <a:ext cx="7301462" cy="2433821"/>
          </a:xfrm>
          <a:prstGeom prst="rect">
            <a:avLst/>
          </a:prstGeom>
        </p:spPr>
      </p:pic>
      <p:sp>
        <p:nvSpPr>
          <p:cNvPr id="6" name="Titel 1">
            <a:extLst>
              <a:ext uri="{FF2B5EF4-FFF2-40B4-BE49-F238E27FC236}">
                <a16:creationId xmlns:a16="http://schemas.microsoft.com/office/drawing/2014/main" id="{CCD49C3A-820B-D9B8-5DCB-EACB8A159552}"/>
              </a:ext>
            </a:extLst>
          </p:cNvPr>
          <p:cNvSpPr txBox="1">
            <a:spLocks/>
          </p:cNvSpPr>
          <p:nvPr/>
        </p:nvSpPr>
        <p:spPr>
          <a:xfrm>
            <a:off x="765048" y="701040"/>
            <a:ext cx="10653578"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DE" err="1"/>
              <a:t>Results</a:t>
            </a:r>
            <a:r>
              <a:rPr lang="de-DE"/>
              <a:t>: ADMIXTURE</a:t>
            </a:r>
          </a:p>
        </p:txBody>
      </p:sp>
      <p:sp>
        <p:nvSpPr>
          <p:cNvPr id="7" name="Textfeld 6">
            <a:extLst>
              <a:ext uri="{FF2B5EF4-FFF2-40B4-BE49-F238E27FC236}">
                <a16:creationId xmlns:a16="http://schemas.microsoft.com/office/drawing/2014/main" id="{55BE59D9-4703-6411-80CE-6D6C2AF04674}"/>
              </a:ext>
            </a:extLst>
          </p:cNvPr>
          <p:cNvSpPr txBox="1"/>
          <p:nvPr/>
        </p:nvSpPr>
        <p:spPr>
          <a:xfrm>
            <a:off x="8066510" y="1532238"/>
            <a:ext cx="3352117" cy="3416320"/>
          </a:xfrm>
          <a:prstGeom prst="rect">
            <a:avLst/>
          </a:prstGeom>
          <a:noFill/>
        </p:spPr>
        <p:txBody>
          <a:bodyPr wrap="square" rtlCol="0">
            <a:spAutoFit/>
          </a:bodyPr>
          <a:lstStyle/>
          <a:p>
            <a:pPr marL="285750" indent="-285750">
              <a:buFont typeface="Arial" panose="020B0604020202020204" pitchFamily="34" charset="0"/>
              <a:buChar char="•"/>
            </a:pPr>
            <a:r>
              <a:rPr lang="de-CH" i="0" u="none" strike="noStrike">
                <a:solidFill>
                  <a:srgbClr val="000000"/>
                </a:solidFill>
                <a:effectLst/>
              </a:rPr>
              <a:t>Most </a:t>
            </a:r>
            <a:r>
              <a:rPr lang="de-CH" i="0" u="none" strike="noStrike" err="1">
                <a:solidFill>
                  <a:srgbClr val="000000"/>
                </a:solidFill>
                <a:effectLst/>
              </a:rPr>
              <a:t>individuals</a:t>
            </a:r>
            <a:r>
              <a:rPr lang="de-CH" i="0" u="none" strike="noStrike">
                <a:solidFill>
                  <a:srgbClr val="000000"/>
                </a:solidFill>
                <a:effectLst/>
              </a:rPr>
              <a:t> </a:t>
            </a:r>
            <a:r>
              <a:rPr lang="de-CH" i="0" u="none" strike="noStrike" err="1">
                <a:solidFill>
                  <a:srgbClr val="000000"/>
                </a:solidFill>
                <a:effectLst/>
              </a:rPr>
              <a:t>are</a:t>
            </a:r>
            <a:r>
              <a:rPr lang="de-CH" i="0" u="none" strike="noStrike">
                <a:solidFill>
                  <a:srgbClr val="000000"/>
                </a:solidFill>
                <a:effectLst/>
              </a:rPr>
              <a:t> </a:t>
            </a:r>
            <a:r>
              <a:rPr lang="de-CH" i="0" u="none" strike="noStrike" err="1">
                <a:solidFill>
                  <a:srgbClr val="000000"/>
                </a:solidFill>
                <a:effectLst/>
              </a:rPr>
              <a:t>dominated</a:t>
            </a:r>
            <a:r>
              <a:rPr lang="de-CH" i="0" u="none" strike="noStrike">
                <a:solidFill>
                  <a:srgbClr val="000000"/>
                </a:solidFill>
                <a:effectLst/>
              </a:rPr>
              <a:t> </a:t>
            </a:r>
            <a:r>
              <a:rPr lang="de-CH" i="0" u="none" strike="noStrike" err="1">
                <a:solidFill>
                  <a:srgbClr val="000000"/>
                </a:solidFill>
                <a:effectLst/>
              </a:rPr>
              <a:t>by</a:t>
            </a:r>
            <a:r>
              <a:rPr lang="de-CH" i="0" u="none" strike="noStrike">
                <a:solidFill>
                  <a:srgbClr val="000000"/>
                </a:solidFill>
                <a:effectLst/>
              </a:rPr>
              <a:t> </a:t>
            </a:r>
            <a:r>
              <a:rPr lang="de-CH" i="0" u="none" strike="noStrike" err="1">
                <a:solidFill>
                  <a:srgbClr val="000000"/>
                </a:solidFill>
                <a:effectLst/>
              </a:rPr>
              <a:t>only</a:t>
            </a:r>
            <a:r>
              <a:rPr lang="de-CH" i="0" u="none" strike="noStrike">
                <a:solidFill>
                  <a:srgbClr val="000000"/>
                </a:solidFill>
                <a:effectLst/>
              </a:rPr>
              <a:t> </a:t>
            </a:r>
            <a:r>
              <a:rPr lang="de-CH" i="0" u="none" strike="noStrike" err="1">
                <a:solidFill>
                  <a:srgbClr val="000000"/>
                </a:solidFill>
                <a:effectLst/>
              </a:rPr>
              <a:t>two</a:t>
            </a:r>
            <a:r>
              <a:rPr lang="de-CH" i="0" u="none" strike="noStrike">
                <a:solidFill>
                  <a:srgbClr val="000000"/>
                </a:solidFill>
                <a:effectLst/>
              </a:rPr>
              <a:t> </a:t>
            </a:r>
            <a:r>
              <a:rPr lang="de-CH" i="0" u="none" strike="noStrike" err="1">
                <a:solidFill>
                  <a:srgbClr val="000000"/>
                </a:solidFill>
                <a:effectLst/>
              </a:rPr>
              <a:t>components</a:t>
            </a:r>
            <a:r>
              <a:rPr lang="de-CH" i="0" u="none" strike="noStrike">
                <a:solidFill>
                  <a:srgbClr val="000000"/>
                </a:solidFill>
                <a:effectLst/>
              </a:rPr>
              <a:t> (</a:t>
            </a:r>
            <a:r>
              <a:rPr lang="de-CH" i="0" u="none" strike="noStrike" err="1">
                <a:solidFill>
                  <a:srgbClr val="000000"/>
                </a:solidFill>
                <a:effectLst/>
              </a:rPr>
              <a:t>purple</a:t>
            </a:r>
            <a:r>
              <a:rPr lang="de-CH" i="0" u="none" strike="noStrike">
                <a:solidFill>
                  <a:srgbClr val="000000"/>
                </a:solidFill>
                <a:effectLst/>
              </a:rPr>
              <a:t> and </a:t>
            </a:r>
            <a:r>
              <a:rPr lang="de-CH" i="0" u="none" strike="noStrike" err="1">
                <a:solidFill>
                  <a:srgbClr val="000000"/>
                </a:solidFill>
                <a:effectLst/>
              </a:rPr>
              <a:t>blue</a:t>
            </a:r>
            <a:r>
              <a:rPr lang="de-CH" i="0" u="none" strike="noStrike">
                <a:solidFill>
                  <a:srgbClr val="000000"/>
                </a:solidFill>
                <a:effectLst/>
              </a:rPr>
              <a:t>).</a:t>
            </a: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i="0" u="none" strike="noStrike" err="1">
                <a:solidFill>
                  <a:srgbClr val="000000"/>
                </a:solidFill>
                <a:effectLst/>
              </a:rPr>
              <a:t>Slightly</a:t>
            </a:r>
            <a:r>
              <a:rPr lang="de-CH" i="0" u="none" strike="noStrike">
                <a:solidFill>
                  <a:srgbClr val="000000"/>
                </a:solidFill>
                <a:effectLst/>
              </a:rPr>
              <a:t> </a:t>
            </a:r>
            <a:r>
              <a:rPr lang="de-CH" i="0" u="none" strike="noStrike" err="1">
                <a:solidFill>
                  <a:srgbClr val="000000"/>
                </a:solidFill>
                <a:effectLst/>
              </a:rPr>
              <a:t>more</a:t>
            </a:r>
            <a:r>
              <a:rPr lang="de-CH" i="0" u="none" strike="noStrike">
                <a:solidFill>
                  <a:srgbClr val="000000"/>
                </a:solidFill>
                <a:effectLst/>
              </a:rPr>
              <a:t> </a:t>
            </a:r>
            <a:r>
              <a:rPr lang="de-CH" i="0" u="none" strike="noStrike" err="1">
                <a:solidFill>
                  <a:srgbClr val="000000"/>
                </a:solidFill>
                <a:effectLst/>
              </a:rPr>
              <a:t>red</a:t>
            </a:r>
            <a:r>
              <a:rPr lang="de-CH" i="0" u="none" strike="noStrike">
                <a:solidFill>
                  <a:srgbClr val="000000"/>
                </a:solidFill>
                <a:effectLst/>
              </a:rPr>
              <a:t> </a:t>
            </a:r>
            <a:r>
              <a:rPr lang="de-CH" i="0" u="none" strike="noStrike" err="1">
                <a:solidFill>
                  <a:srgbClr val="000000"/>
                </a:solidFill>
                <a:effectLst/>
              </a:rPr>
              <a:t>observed</a:t>
            </a:r>
            <a:r>
              <a:rPr lang="de-CH" i="0" u="none" strike="noStrike">
                <a:solidFill>
                  <a:srgbClr val="000000"/>
                </a:solidFill>
                <a:effectLst/>
              </a:rPr>
              <a:t> in AFR, but still </a:t>
            </a:r>
            <a:r>
              <a:rPr lang="de-CH" i="0" u="none" strike="noStrike" err="1">
                <a:solidFill>
                  <a:srgbClr val="000000"/>
                </a:solidFill>
                <a:effectLst/>
              </a:rPr>
              <a:t>no</a:t>
            </a:r>
            <a:r>
              <a:rPr lang="de-CH" i="0" u="none" strike="noStrike">
                <a:solidFill>
                  <a:srgbClr val="000000"/>
                </a:solidFill>
                <a:effectLst/>
              </a:rPr>
              <a:t> </a:t>
            </a:r>
            <a:r>
              <a:rPr lang="de-CH" i="0" u="none" strike="noStrike" err="1">
                <a:solidFill>
                  <a:srgbClr val="000000"/>
                </a:solidFill>
                <a:effectLst/>
              </a:rPr>
              <a:t>distinct</a:t>
            </a:r>
            <a:r>
              <a:rPr lang="de-CH" i="0" u="none" strike="noStrike">
                <a:solidFill>
                  <a:srgbClr val="000000"/>
                </a:solidFill>
                <a:effectLst/>
              </a:rPr>
              <a:t> </a:t>
            </a:r>
            <a:r>
              <a:rPr lang="de-CH" i="0" u="none" strike="noStrike" err="1">
                <a:solidFill>
                  <a:srgbClr val="000000"/>
                </a:solidFill>
                <a:effectLst/>
              </a:rPr>
              <a:t>population</a:t>
            </a:r>
            <a:r>
              <a:rPr lang="de-CH" i="0" u="none" strike="noStrike">
                <a:solidFill>
                  <a:srgbClr val="000000"/>
                </a:solidFill>
                <a:effectLst/>
              </a:rPr>
              <a:t> </a:t>
            </a:r>
            <a:r>
              <a:rPr lang="de-CH" i="0" u="none" strike="noStrike" err="1">
                <a:solidFill>
                  <a:srgbClr val="000000"/>
                </a:solidFill>
                <a:effectLst/>
              </a:rPr>
              <a:t>clusters</a:t>
            </a:r>
            <a:r>
              <a:rPr lang="de-CH" i="0" u="none" strike="noStrike">
                <a:solidFill>
                  <a:srgbClr val="000000"/>
                </a:solidFill>
                <a:effectLst/>
              </a:rPr>
              <a:t>.</a:t>
            </a:r>
          </a:p>
          <a:p>
            <a:pPr marL="285750" indent="-285750">
              <a:buFont typeface="Arial" panose="020B0604020202020204" pitchFamily="34" charset="0"/>
              <a:buChar char="•"/>
            </a:pPr>
            <a:endParaRPr lang="de-CH">
              <a:solidFill>
                <a:srgbClr val="000000"/>
              </a:solidFill>
            </a:endParaRPr>
          </a:p>
          <a:p>
            <a:pPr marL="285750" indent="-285750">
              <a:buFont typeface="Wingdings" pitchFamily="2" charset="2"/>
              <a:buChar char="Ø"/>
            </a:pPr>
            <a:r>
              <a:rPr lang="de-CH" i="0" u="none" strike="noStrike" err="1">
                <a:solidFill>
                  <a:srgbClr val="000000"/>
                </a:solidFill>
                <a:effectLst/>
              </a:rPr>
              <a:t>Suggests</a:t>
            </a:r>
            <a:r>
              <a:rPr lang="de-CH" i="0" u="none" strike="noStrike">
                <a:solidFill>
                  <a:srgbClr val="000000"/>
                </a:solidFill>
                <a:effectLst/>
              </a:rPr>
              <a:t> </a:t>
            </a:r>
            <a:r>
              <a:rPr lang="de-CH" i="0" u="none" strike="noStrike" err="1">
                <a:solidFill>
                  <a:srgbClr val="000000"/>
                </a:solidFill>
                <a:effectLst/>
              </a:rPr>
              <a:t>low</a:t>
            </a:r>
            <a:r>
              <a:rPr lang="de-CH" i="0" u="none" strike="noStrike">
                <a:solidFill>
                  <a:srgbClr val="000000"/>
                </a:solidFill>
                <a:effectLst/>
              </a:rPr>
              <a:t> </a:t>
            </a:r>
            <a:r>
              <a:rPr lang="de-CH" i="0" u="none" strike="noStrike" err="1">
                <a:solidFill>
                  <a:srgbClr val="000000"/>
                </a:solidFill>
                <a:effectLst/>
              </a:rPr>
              <a:t>between</a:t>
            </a:r>
            <a:r>
              <a:rPr lang="de-CH" i="0" u="none" strike="noStrike">
                <a:solidFill>
                  <a:srgbClr val="000000"/>
                </a:solidFill>
                <a:effectLst/>
              </a:rPr>
              <a:t>-population </a:t>
            </a:r>
            <a:r>
              <a:rPr lang="de-CH" i="0" u="none" strike="noStrike" err="1">
                <a:solidFill>
                  <a:srgbClr val="000000"/>
                </a:solidFill>
                <a:effectLst/>
              </a:rPr>
              <a:t>differentiation</a:t>
            </a:r>
            <a:r>
              <a:rPr lang="de-CH" i="0" u="none" strike="noStrike">
                <a:solidFill>
                  <a:srgbClr val="000000"/>
                </a:solidFill>
                <a:effectLst/>
              </a:rPr>
              <a:t> at </a:t>
            </a:r>
            <a:r>
              <a:rPr lang="de-CH" i="0" u="none" strike="noStrike" err="1">
                <a:solidFill>
                  <a:srgbClr val="000000"/>
                </a:solidFill>
                <a:effectLst/>
              </a:rPr>
              <a:t>this</a:t>
            </a:r>
            <a:r>
              <a:rPr lang="de-CH" i="0" u="none" strike="noStrike">
                <a:solidFill>
                  <a:srgbClr val="000000"/>
                </a:solidFill>
                <a:effectLst/>
              </a:rPr>
              <a:t> </a:t>
            </a:r>
            <a:r>
              <a:rPr lang="de-CH" i="0" u="none" strike="noStrike" err="1">
                <a:solidFill>
                  <a:srgbClr val="000000"/>
                </a:solidFill>
                <a:effectLst/>
              </a:rPr>
              <a:t>locus</a:t>
            </a:r>
            <a:r>
              <a:rPr lang="de-CH" i="0" u="none" strike="noStrike">
                <a:solidFill>
                  <a:srgbClr val="000000"/>
                </a:solidFill>
                <a:effectLst/>
              </a:rPr>
              <a:t>.</a:t>
            </a:r>
            <a:endParaRPr lang="de-DE"/>
          </a:p>
        </p:txBody>
      </p:sp>
    </p:spTree>
    <p:extLst>
      <p:ext uri="{BB962C8B-B14F-4D97-AF65-F5344CB8AC3E}">
        <p14:creationId xmlns:p14="http://schemas.microsoft.com/office/powerpoint/2010/main" val="1749931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81144E-BEE9-56E9-3925-8BAECDCA5561}"/>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F60387-92D8-F9FF-BDE1-EB5BDD30F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6C814D3-41E0-3FB6-C2F4-E5F7A332A4A3}"/>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sp>
        <p:nvSpPr>
          <p:cNvPr id="12" name="AutoShape 2">
            <a:extLst>
              <a:ext uri="{FF2B5EF4-FFF2-40B4-BE49-F238E27FC236}">
                <a16:creationId xmlns:a16="http://schemas.microsoft.com/office/drawing/2014/main" id="{5D923770-D7FA-7FF2-E763-4C9A8BAC7D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4" name="Grafik 13">
            <a:extLst>
              <a:ext uri="{FF2B5EF4-FFF2-40B4-BE49-F238E27FC236}">
                <a16:creationId xmlns:a16="http://schemas.microsoft.com/office/drawing/2014/main" id="{48DDC1E7-82EB-98F6-8A62-266614F46D10}"/>
              </a:ext>
            </a:extLst>
          </p:cNvPr>
          <p:cNvPicPr>
            <a:picLocks noChangeAspect="1"/>
          </p:cNvPicPr>
          <p:nvPr/>
        </p:nvPicPr>
        <p:blipFill>
          <a:blip r:embed="rId3"/>
          <a:stretch>
            <a:fillRect/>
          </a:stretch>
        </p:blipFill>
        <p:spPr>
          <a:xfrm>
            <a:off x="5811711" y="4556741"/>
            <a:ext cx="6029722" cy="2009907"/>
          </a:xfrm>
          <a:prstGeom prst="rect">
            <a:avLst/>
          </a:prstGeom>
        </p:spPr>
      </p:pic>
      <p:sp>
        <p:nvSpPr>
          <p:cNvPr id="6" name="Titel 1">
            <a:extLst>
              <a:ext uri="{FF2B5EF4-FFF2-40B4-BE49-F238E27FC236}">
                <a16:creationId xmlns:a16="http://schemas.microsoft.com/office/drawing/2014/main" id="{328794CA-C84D-2A71-18A5-A49DDA7F47B0}"/>
              </a:ext>
            </a:extLst>
          </p:cNvPr>
          <p:cNvSpPr txBox="1">
            <a:spLocks/>
          </p:cNvSpPr>
          <p:nvPr/>
        </p:nvSpPr>
        <p:spPr>
          <a:xfrm>
            <a:off x="765048" y="701040"/>
            <a:ext cx="10653578"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DE" err="1"/>
              <a:t>Results</a:t>
            </a:r>
            <a:r>
              <a:rPr lang="de-DE"/>
              <a:t>: ADMIXTURE</a:t>
            </a:r>
          </a:p>
        </p:txBody>
      </p:sp>
      <p:sp>
        <p:nvSpPr>
          <p:cNvPr id="7" name="Textfeld 6">
            <a:extLst>
              <a:ext uri="{FF2B5EF4-FFF2-40B4-BE49-F238E27FC236}">
                <a16:creationId xmlns:a16="http://schemas.microsoft.com/office/drawing/2014/main" id="{6BCBE3D1-88C8-6C3D-D179-53C5D4169301}"/>
              </a:ext>
            </a:extLst>
          </p:cNvPr>
          <p:cNvSpPr txBox="1"/>
          <p:nvPr/>
        </p:nvSpPr>
        <p:spPr>
          <a:xfrm>
            <a:off x="314447" y="2170043"/>
            <a:ext cx="5146697" cy="3139321"/>
          </a:xfrm>
          <a:prstGeom prst="rect">
            <a:avLst/>
          </a:prstGeom>
          <a:noFill/>
        </p:spPr>
        <p:txBody>
          <a:bodyPr wrap="square" rtlCol="0">
            <a:spAutoFit/>
          </a:bodyPr>
          <a:lstStyle/>
          <a:p>
            <a:pPr marL="285750" indent="-285750">
              <a:buFont typeface="Arial" panose="020B0604020202020204" pitchFamily="34" charset="0"/>
              <a:buChar char="•"/>
            </a:pPr>
            <a:r>
              <a:rPr lang="de-CH" b="0" i="0" u="none" strike="noStrike" err="1">
                <a:solidFill>
                  <a:srgbClr val="000000"/>
                </a:solidFill>
                <a:effectLst/>
              </a:rPr>
              <a:t>highly</a:t>
            </a:r>
            <a:r>
              <a:rPr lang="de-CH" b="0" i="0" u="none" strike="noStrike">
                <a:solidFill>
                  <a:srgbClr val="000000"/>
                </a:solidFill>
                <a:effectLst/>
              </a:rPr>
              <a:t> </a:t>
            </a:r>
            <a:r>
              <a:rPr lang="de-CH" b="0" i="0" u="none" strike="noStrike" err="1">
                <a:solidFill>
                  <a:srgbClr val="000000"/>
                </a:solidFill>
                <a:effectLst/>
              </a:rPr>
              <a:t>mixed</a:t>
            </a:r>
            <a:r>
              <a:rPr lang="de-CH" b="0" i="0" u="none" strike="noStrike">
                <a:solidFill>
                  <a:srgbClr val="000000"/>
                </a:solidFill>
                <a:effectLst/>
              </a:rPr>
              <a:t> </a:t>
            </a:r>
            <a:r>
              <a:rPr lang="de-CH" b="0" i="0" u="none" strike="noStrike" err="1">
                <a:solidFill>
                  <a:srgbClr val="000000"/>
                </a:solidFill>
                <a:effectLst/>
              </a:rPr>
              <a:t>ancestry</a:t>
            </a:r>
            <a:r>
              <a:rPr lang="de-CH" b="0" i="0" u="none" strike="noStrike">
                <a:solidFill>
                  <a:srgbClr val="000000"/>
                </a:solidFill>
                <a:effectLst/>
              </a:rPr>
              <a:t> </a:t>
            </a:r>
            <a:r>
              <a:rPr lang="de-CH" b="0" i="0" u="none" strike="noStrike" err="1">
                <a:solidFill>
                  <a:srgbClr val="000000"/>
                </a:solidFill>
                <a:effectLst/>
              </a:rPr>
              <a:t>components</a:t>
            </a:r>
            <a:r>
              <a:rPr lang="de-CH" b="0" i="0" u="none" strike="noStrike">
                <a:solidFill>
                  <a:srgbClr val="000000"/>
                </a:solidFill>
                <a:effectLst/>
              </a:rPr>
              <a:t> </a:t>
            </a:r>
            <a:r>
              <a:rPr lang="de-CH" b="0" i="0" u="none" strike="noStrike" err="1">
                <a:solidFill>
                  <a:srgbClr val="000000"/>
                </a:solidFill>
                <a:effectLst/>
              </a:rPr>
              <a:t>across</a:t>
            </a:r>
            <a:r>
              <a:rPr lang="de-CH" b="0" i="0" u="none" strike="noStrike">
                <a:solidFill>
                  <a:srgbClr val="000000"/>
                </a:solidFill>
                <a:effectLst/>
              </a:rPr>
              <a:t> all </a:t>
            </a:r>
            <a:r>
              <a:rPr lang="de-CH" b="0" i="0" u="none" strike="noStrike" err="1">
                <a:solidFill>
                  <a:srgbClr val="000000"/>
                </a:solidFill>
                <a:effectLst/>
              </a:rPr>
              <a:t>populations</a:t>
            </a:r>
            <a:r>
              <a:rPr lang="de-CH" b="0" i="0" u="none" strike="noStrike">
                <a:solidFill>
                  <a:srgbClr val="000000"/>
                </a:solidFill>
                <a:effectLst/>
              </a:rPr>
              <a:t>.</a:t>
            </a:r>
          </a:p>
          <a:p>
            <a:endParaRPr lang="de-CH">
              <a:solidFill>
                <a:srgbClr val="000000"/>
              </a:solidFill>
            </a:endParaRPr>
          </a:p>
          <a:p>
            <a:pPr marL="285750" indent="-285750">
              <a:buFont typeface="Arial" panose="020B0604020202020204" pitchFamily="34" charset="0"/>
              <a:buChar char="•"/>
            </a:pPr>
            <a:r>
              <a:rPr lang="de-CH" b="0" i="0" u="none" strike="noStrike" err="1">
                <a:solidFill>
                  <a:srgbClr val="000000"/>
                </a:solidFill>
                <a:effectLst/>
              </a:rPr>
              <a:t>No</a:t>
            </a:r>
            <a:r>
              <a:rPr lang="de-CH" b="0" i="0" u="none" strike="noStrike">
                <a:solidFill>
                  <a:srgbClr val="000000"/>
                </a:solidFill>
                <a:effectLst/>
              </a:rPr>
              <a:t> </a:t>
            </a:r>
            <a:r>
              <a:rPr lang="de-CH" b="0" i="0" u="none" strike="noStrike" err="1">
                <a:solidFill>
                  <a:srgbClr val="000000"/>
                </a:solidFill>
                <a:effectLst/>
              </a:rPr>
              <a:t>clear</a:t>
            </a:r>
            <a:r>
              <a:rPr lang="de-CH" b="0" i="0" u="none" strike="noStrike">
                <a:solidFill>
                  <a:srgbClr val="000000"/>
                </a:solidFill>
                <a:effectLst/>
              </a:rPr>
              <a:t> </a:t>
            </a:r>
            <a:r>
              <a:rPr lang="de-CH" b="0" i="0" u="none" strike="noStrike" err="1">
                <a:solidFill>
                  <a:srgbClr val="000000"/>
                </a:solidFill>
                <a:effectLst/>
              </a:rPr>
              <a:t>population-specific</a:t>
            </a:r>
            <a:r>
              <a:rPr lang="de-CH" b="0" i="0" u="none" strike="noStrike">
                <a:solidFill>
                  <a:srgbClr val="000000"/>
                </a:solidFill>
                <a:effectLst/>
              </a:rPr>
              <a:t> </a:t>
            </a:r>
            <a:r>
              <a:rPr lang="de-CH" b="0" i="0" u="none" strike="noStrike" err="1">
                <a:solidFill>
                  <a:srgbClr val="000000"/>
                </a:solidFill>
                <a:effectLst/>
              </a:rPr>
              <a:t>clustering</a:t>
            </a:r>
            <a:r>
              <a:rPr lang="de-CH" b="0" i="0" u="none" strike="noStrike">
                <a:solidFill>
                  <a:srgbClr val="000000"/>
                </a:solidFill>
                <a:effectLst/>
              </a:rPr>
              <a:t> </a:t>
            </a:r>
            <a:r>
              <a:rPr lang="de-CH" b="0" i="0" u="none" strike="noStrike" err="1">
                <a:solidFill>
                  <a:srgbClr val="000000"/>
                </a:solidFill>
                <a:effectLst/>
              </a:rPr>
              <a:t>is</a:t>
            </a:r>
            <a:r>
              <a:rPr lang="de-CH" b="0" i="0" u="none" strike="noStrike">
                <a:solidFill>
                  <a:srgbClr val="000000"/>
                </a:solidFill>
                <a:effectLst/>
              </a:rPr>
              <a:t> visible.</a:t>
            </a:r>
          </a:p>
          <a:p>
            <a:pPr marL="285750" indent="-285750">
              <a:buFont typeface="Arial" panose="020B0604020202020204" pitchFamily="34" charset="0"/>
              <a:buChar char="•"/>
            </a:pPr>
            <a:endParaRPr lang="de-CH">
              <a:solidFill>
                <a:srgbClr val="000000"/>
              </a:solidFill>
            </a:endParaRPr>
          </a:p>
          <a:p>
            <a:pPr marL="285750" indent="-285750">
              <a:buFont typeface="Wingdings" pitchFamily="2" charset="2"/>
              <a:buChar char="Ø"/>
            </a:pPr>
            <a:r>
              <a:rPr lang="de-CH" i="0" u="none" strike="noStrike" err="1">
                <a:solidFill>
                  <a:srgbClr val="000000"/>
                </a:solidFill>
                <a:effectLst/>
              </a:rPr>
              <a:t>Suggests</a:t>
            </a:r>
            <a:r>
              <a:rPr lang="de-CH" i="0" u="none" strike="noStrike">
                <a:solidFill>
                  <a:srgbClr val="000000"/>
                </a:solidFill>
                <a:effectLst/>
              </a:rPr>
              <a:t> </a:t>
            </a:r>
            <a:r>
              <a:rPr lang="de-CH" i="0" u="none" strike="noStrike" err="1">
                <a:solidFill>
                  <a:srgbClr val="000000"/>
                </a:solidFill>
                <a:effectLst/>
              </a:rPr>
              <a:t>low</a:t>
            </a:r>
            <a:r>
              <a:rPr lang="de-CH" i="0" u="none" strike="noStrike">
                <a:solidFill>
                  <a:srgbClr val="000000"/>
                </a:solidFill>
                <a:effectLst/>
              </a:rPr>
              <a:t> </a:t>
            </a:r>
            <a:r>
              <a:rPr lang="de-CH" i="0" u="none" strike="noStrike" err="1">
                <a:solidFill>
                  <a:srgbClr val="000000"/>
                </a:solidFill>
                <a:effectLst/>
              </a:rPr>
              <a:t>between</a:t>
            </a:r>
            <a:r>
              <a:rPr lang="de-CH" i="0" u="none" strike="noStrike">
                <a:solidFill>
                  <a:srgbClr val="000000"/>
                </a:solidFill>
                <a:effectLst/>
              </a:rPr>
              <a:t>-population </a:t>
            </a:r>
            <a:r>
              <a:rPr lang="de-CH" i="0" u="none" strike="noStrike" err="1">
                <a:solidFill>
                  <a:srgbClr val="000000"/>
                </a:solidFill>
                <a:effectLst/>
              </a:rPr>
              <a:t>differentiation</a:t>
            </a:r>
            <a:r>
              <a:rPr lang="de-CH" i="0" u="none" strike="noStrike">
                <a:solidFill>
                  <a:srgbClr val="000000"/>
                </a:solidFill>
                <a:effectLst/>
              </a:rPr>
              <a:t> at </a:t>
            </a:r>
            <a:r>
              <a:rPr lang="de-CH">
                <a:solidFill>
                  <a:srgbClr val="000000"/>
                </a:solidFill>
              </a:rPr>
              <a:t>all</a:t>
            </a:r>
            <a:r>
              <a:rPr lang="de-CH" i="0" u="none" strike="noStrike">
                <a:solidFill>
                  <a:srgbClr val="000000"/>
                </a:solidFill>
                <a:effectLst/>
              </a:rPr>
              <a:t> loci.</a:t>
            </a:r>
          </a:p>
          <a:p>
            <a:endParaRPr lang="de-CH" i="0" u="none" strike="noStrike">
              <a:solidFill>
                <a:srgbClr val="000000"/>
              </a:solidFill>
              <a:effectLst/>
            </a:endParaRPr>
          </a:p>
          <a:p>
            <a:pPr marL="285750" indent="-285750">
              <a:buFont typeface="Wingdings" pitchFamily="2" charset="2"/>
              <a:buChar char="Ø"/>
            </a:pPr>
            <a:r>
              <a:rPr lang="de-CH" i="0" u="none" strike="noStrike" err="1">
                <a:solidFill>
                  <a:srgbClr val="000000"/>
                </a:solidFill>
                <a:effectLst/>
              </a:rPr>
              <a:t>Too</a:t>
            </a:r>
            <a:r>
              <a:rPr lang="de-CH" i="0" u="none" strike="noStrike">
                <a:solidFill>
                  <a:srgbClr val="000000"/>
                </a:solidFill>
                <a:effectLst/>
              </a:rPr>
              <a:t> </a:t>
            </a:r>
            <a:r>
              <a:rPr lang="de-CH" i="0" u="none" strike="noStrike" err="1">
                <a:solidFill>
                  <a:srgbClr val="000000"/>
                </a:solidFill>
                <a:effectLst/>
              </a:rPr>
              <a:t>few</a:t>
            </a:r>
            <a:r>
              <a:rPr lang="de-CH" i="0" u="none" strike="noStrike">
                <a:solidFill>
                  <a:srgbClr val="000000"/>
                </a:solidFill>
                <a:effectLst/>
              </a:rPr>
              <a:t> SNPs and </a:t>
            </a:r>
            <a:r>
              <a:rPr lang="de-CH" i="0" u="none" strike="noStrike" err="1">
                <a:solidFill>
                  <a:srgbClr val="000000"/>
                </a:solidFill>
                <a:effectLst/>
              </a:rPr>
              <a:t>insufficient</a:t>
            </a:r>
            <a:r>
              <a:rPr lang="de-CH" i="0" u="none" strike="noStrike">
                <a:solidFill>
                  <a:srgbClr val="000000"/>
                </a:solidFill>
                <a:effectLst/>
              </a:rPr>
              <a:t> </a:t>
            </a:r>
            <a:r>
              <a:rPr lang="de-CH" i="0" u="none" strike="noStrike" err="1">
                <a:solidFill>
                  <a:srgbClr val="000000"/>
                </a:solidFill>
                <a:effectLst/>
              </a:rPr>
              <a:t>variation</a:t>
            </a:r>
            <a:r>
              <a:rPr lang="de-CH" i="0" u="none" strike="noStrike">
                <a:solidFill>
                  <a:srgbClr val="000000"/>
                </a:solidFill>
                <a:effectLst/>
              </a:rPr>
              <a:t> in </a:t>
            </a:r>
            <a:r>
              <a:rPr lang="de-CH" i="0" u="none" strike="noStrike" err="1">
                <a:solidFill>
                  <a:srgbClr val="000000"/>
                </a:solidFill>
                <a:effectLst/>
              </a:rPr>
              <a:t>this</a:t>
            </a:r>
            <a:r>
              <a:rPr lang="de-CH" i="0" u="none" strike="noStrike">
                <a:solidFill>
                  <a:srgbClr val="000000"/>
                </a:solidFill>
                <a:effectLst/>
              </a:rPr>
              <a:t> </a:t>
            </a:r>
            <a:r>
              <a:rPr lang="de-CH" i="0" u="none" strike="noStrike" err="1">
                <a:solidFill>
                  <a:srgbClr val="000000"/>
                </a:solidFill>
                <a:effectLst/>
              </a:rPr>
              <a:t>region</a:t>
            </a:r>
            <a:r>
              <a:rPr lang="de-CH" i="0" u="none" strike="noStrike">
                <a:solidFill>
                  <a:srgbClr val="000000"/>
                </a:solidFill>
                <a:effectLst/>
              </a:rPr>
              <a:t> </a:t>
            </a:r>
            <a:r>
              <a:rPr lang="de-CH" i="0" u="none" strike="noStrike" err="1">
                <a:solidFill>
                  <a:srgbClr val="000000"/>
                </a:solidFill>
                <a:effectLst/>
              </a:rPr>
              <a:t>to</a:t>
            </a:r>
            <a:r>
              <a:rPr lang="de-CH" i="0" u="none" strike="noStrike">
                <a:solidFill>
                  <a:srgbClr val="000000"/>
                </a:solidFill>
                <a:effectLst/>
              </a:rPr>
              <a:t> </a:t>
            </a:r>
            <a:r>
              <a:rPr lang="de-CH" i="0" u="none" strike="noStrike" err="1">
                <a:solidFill>
                  <a:srgbClr val="000000"/>
                </a:solidFill>
                <a:effectLst/>
              </a:rPr>
              <a:t>detect</a:t>
            </a:r>
            <a:r>
              <a:rPr lang="de-CH" i="0" u="none" strike="noStrike">
                <a:solidFill>
                  <a:srgbClr val="000000"/>
                </a:solidFill>
                <a:effectLst/>
              </a:rPr>
              <a:t> </a:t>
            </a:r>
            <a:r>
              <a:rPr lang="de-CH" i="0" u="none" strike="noStrike" err="1">
                <a:solidFill>
                  <a:srgbClr val="000000"/>
                </a:solidFill>
                <a:effectLst/>
              </a:rPr>
              <a:t>population</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a:t>
            </a:r>
            <a:endParaRPr lang="de-DE"/>
          </a:p>
        </p:txBody>
      </p:sp>
      <p:pic>
        <p:nvPicPr>
          <p:cNvPr id="5" name="Inhaltsplatzhalter 4">
            <a:extLst>
              <a:ext uri="{FF2B5EF4-FFF2-40B4-BE49-F238E27FC236}">
                <a16:creationId xmlns:a16="http://schemas.microsoft.com/office/drawing/2014/main" id="{DD52E2A3-3583-54C7-D1D9-01F3A25AB2AC}"/>
              </a:ext>
            </a:extLst>
          </p:cNvPr>
          <p:cNvPicPr>
            <a:picLocks noGrp="1" noChangeAspect="1"/>
          </p:cNvPicPr>
          <p:nvPr>
            <p:ph idx="1"/>
          </p:nvPr>
        </p:nvPicPr>
        <p:blipFill>
          <a:blip r:embed="rId4"/>
          <a:stretch>
            <a:fillRect/>
          </a:stretch>
        </p:blipFill>
        <p:spPr>
          <a:xfrm>
            <a:off x="5811711" y="2384607"/>
            <a:ext cx="6029722" cy="2009907"/>
          </a:xfrm>
          <a:prstGeom prst="rect">
            <a:avLst/>
          </a:prstGeom>
        </p:spPr>
      </p:pic>
      <p:pic>
        <p:nvPicPr>
          <p:cNvPr id="9" name="Grafik 8">
            <a:extLst>
              <a:ext uri="{FF2B5EF4-FFF2-40B4-BE49-F238E27FC236}">
                <a16:creationId xmlns:a16="http://schemas.microsoft.com/office/drawing/2014/main" id="{E61256AC-83A3-41E7-9B45-75170E7D55A6}"/>
              </a:ext>
            </a:extLst>
          </p:cNvPr>
          <p:cNvPicPr>
            <a:picLocks noChangeAspect="1"/>
          </p:cNvPicPr>
          <p:nvPr/>
        </p:nvPicPr>
        <p:blipFill>
          <a:blip r:embed="rId5"/>
          <a:stretch>
            <a:fillRect/>
          </a:stretch>
        </p:blipFill>
        <p:spPr>
          <a:xfrm>
            <a:off x="5775591" y="201071"/>
            <a:ext cx="6029722" cy="2009908"/>
          </a:xfrm>
          <a:prstGeom prst="rect">
            <a:avLst/>
          </a:prstGeom>
        </p:spPr>
      </p:pic>
    </p:spTree>
    <p:extLst>
      <p:ext uri="{BB962C8B-B14F-4D97-AF65-F5344CB8AC3E}">
        <p14:creationId xmlns:p14="http://schemas.microsoft.com/office/powerpoint/2010/main" val="982085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C1119E-5D5E-5C10-DDCD-A2E74BC47BF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3F9EAFC-76A5-674E-E0E9-1B4A4FAC6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CFB1D6C-5687-2DE4-31E0-C3064B15DC14}"/>
              </a:ext>
            </a:extLst>
          </p:cNvPr>
          <p:cNvSpPr>
            <a:spLocks noGrp="1"/>
          </p:cNvSpPr>
          <p:nvPr>
            <p:ph type="sldNum" sz="quarter" idx="12"/>
          </p:nvPr>
        </p:nvSpPr>
        <p:spPr>
          <a:xfrm>
            <a:off x="11632162" y="6453002"/>
            <a:ext cx="429207"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16</a:t>
            </a:fld>
            <a:endParaRPr lang="en-US"/>
          </a:p>
        </p:txBody>
      </p:sp>
      <p:pic>
        <p:nvPicPr>
          <p:cNvPr id="12" name="Grafik 11">
            <a:extLst>
              <a:ext uri="{FF2B5EF4-FFF2-40B4-BE49-F238E27FC236}">
                <a16:creationId xmlns:a16="http://schemas.microsoft.com/office/drawing/2014/main" id="{D0401762-44F1-4157-74FD-EBF0324397F4}"/>
              </a:ext>
            </a:extLst>
          </p:cNvPr>
          <p:cNvPicPr>
            <a:picLocks noChangeAspect="1"/>
          </p:cNvPicPr>
          <p:nvPr/>
        </p:nvPicPr>
        <p:blipFill>
          <a:blip r:embed="rId3"/>
          <a:stretch>
            <a:fillRect/>
          </a:stretch>
        </p:blipFill>
        <p:spPr>
          <a:xfrm>
            <a:off x="765048" y="3915911"/>
            <a:ext cx="6723146" cy="2241049"/>
          </a:xfrm>
          <a:prstGeom prst="rect">
            <a:avLst/>
          </a:prstGeom>
        </p:spPr>
      </p:pic>
      <p:pic>
        <p:nvPicPr>
          <p:cNvPr id="5" name="Grafik 4">
            <a:extLst>
              <a:ext uri="{FF2B5EF4-FFF2-40B4-BE49-F238E27FC236}">
                <a16:creationId xmlns:a16="http://schemas.microsoft.com/office/drawing/2014/main" id="{4F5862E2-1F4A-BCA6-D739-5AA0FEC7205F}"/>
              </a:ext>
            </a:extLst>
          </p:cNvPr>
          <p:cNvPicPr>
            <a:picLocks noChangeAspect="1"/>
          </p:cNvPicPr>
          <p:nvPr/>
        </p:nvPicPr>
        <p:blipFill>
          <a:blip r:embed="rId4"/>
          <a:stretch>
            <a:fillRect/>
          </a:stretch>
        </p:blipFill>
        <p:spPr>
          <a:xfrm>
            <a:off x="765047" y="1432559"/>
            <a:ext cx="6723147" cy="2241049"/>
          </a:xfrm>
          <a:prstGeom prst="rect">
            <a:avLst/>
          </a:prstGeom>
        </p:spPr>
      </p:pic>
      <p:sp>
        <p:nvSpPr>
          <p:cNvPr id="8" name="Titel 1">
            <a:extLst>
              <a:ext uri="{FF2B5EF4-FFF2-40B4-BE49-F238E27FC236}">
                <a16:creationId xmlns:a16="http://schemas.microsoft.com/office/drawing/2014/main" id="{DFAD7B27-4215-1C04-B799-D66FAFC5303C}"/>
              </a:ext>
            </a:extLst>
          </p:cNvPr>
          <p:cNvSpPr txBox="1">
            <a:spLocks/>
          </p:cNvSpPr>
          <p:nvPr/>
        </p:nvSpPr>
        <p:spPr>
          <a:xfrm>
            <a:off x="765048" y="701040"/>
            <a:ext cx="10653578"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de-DE" err="1"/>
              <a:t>Results</a:t>
            </a:r>
            <a:r>
              <a:rPr lang="de-DE"/>
              <a:t>: ADMIXTURE</a:t>
            </a:r>
          </a:p>
        </p:txBody>
      </p:sp>
      <p:sp>
        <p:nvSpPr>
          <p:cNvPr id="9" name="Textfeld 8">
            <a:extLst>
              <a:ext uri="{FF2B5EF4-FFF2-40B4-BE49-F238E27FC236}">
                <a16:creationId xmlns:a16="http://schemas.microsoft.com/office/drawing/2014/main" id="{3C856DA8-5D84-D221-9FF1-13FF3A0FD310}"/>
              </a:ext>
            </a:extLst>
          </p:cNvPr>
          <p:cNvSpPr txBox="1"/>
          <p:nvPr/>
        </p:nvSpPr>
        <p:spPr>
          <a:xfrm>
            <a:off x="7991350" y="2242447"/>
            <a:ext cx="3640812" cy="2862322"/>
          </a:xfrm>
          <a:prstGeom prst="rect">
            <a:avLst/>
          </a:prstGeom>
          <a:noFill/>
        </p:spPr>
        <p:txBody>
          <a:bodyPr wrap="square" rtlCol="0">
            <a:spAutoFit/>
          </a:bodyPr>
          <a:lstStyle/>
          <a:p>
            <a:pPr marL="285750" indent="-285750">
              <a:buFont typeface="Arial" panose="020B0604020202020204" pitchFamily="34" charset="0"/>
              <a:buChar char="•"/>
            </a:pPr>
            <a:r>
              <a:rPr lang="de-CH" b="0" i="0" u="none" strike="noStrike">
                <a:solidFill>
                  <a:srgbClr val="000000"/>
                </a:solidFill>
                <a:effectLst/>
              </a:rPr>
              <a:t>still </a:t>
            </a:r>
            <a:r>
              <a:rPr lang="de-CH" b="0" i="0" u="none" strike="noStrike" err="1">
                <a:solidFill>
                  <a:srgbClr val="000000"/>
                </a:solidFill>
                <a:effectLst/>
              </a:rPr>
              <a:t>shows</a:t>
            </a:r>
            <a:r>
              <a:rPr lang="de-CH" b="0" i="0" u="none" strike="noStrike">
                <a:solidFill>
                  <a:srgbClr val="000000"/>
                </a:solidFill>
                <a:effectLst/>
              </a:rPr>
              <a:t> </a:t>
            </a:r>
            <a:r>
              <a:rPr lang="de-CH" b="0" i="0" u="none" strike="noStrike" err="1">
                <a:solidFill>
                  <a:srgbClr val="000000"/>
                </a:solidFill>
                <a:effectLst/>
              </a:rPr>
              <a:t>no</a:t>
            </a:r>
            <a:r>
              <a:rPr lang="de-CH" b="0" i="0" u="none" strike="noStrike">
                <a:solidFill>
                  <a:srgbClr val="000000"/>
                </a:solidFill>
                <a:effectLst/>
              </a:rPr>
              <a:t> </a:t>
            </a:r>
            <a:r>
              <a:rPr lang="de-CH" b="0" i="0" u="none" strike="noStrike" err="1">
                <a:solidFill>
                  <a:srgbClr val="000000"/>
                </a:solidFill>
                <a:effectLst/>
              </a:rPr>
              <a:t>clear</a:t>
            </a:r>
            <a:r>
              <a:rPr lang="de-CH" b="0" i="0" u="none" strike="noStrike">
                <a:solidFill>
                  <a:srgbClr val="000000"/>
                </a:solidFill>
                <a:effectLst/>
              </a:rPr>
              <a:t> </a:t>
            </a:r>
            <a:r>
              <a:rPr lang="de-CH" b="0" i="0" u="none" strike="noStrike" err="1">
                <a:solidFill>
                  <a:srgbClr val="000000"/>
                </a:solidFill>
                <a:effectLst/>
              </a:rPr>
              <a:t>ancestry</a:t>
            </a:r>
            <a:r>
              <a:rPr lang="de-CH" b="0" i="0" u="none" strike="noStrike">
                <a:solidFill>
                  <a:srgbClr val="000000"/>
                </a:solidFill>
                <a:effectLst/>
              </a:rPr>
              <a:t> </a:t>
            </a:r>
            <a:r>
              <a:rPr lang="de-CH" b="0" i="0" u="none" strike="noStrike" err="1">
                <a:solidFill>
                  <a:srgbClr val="000000"/>
                </a:solidFill>
                <a:effectLst/>
              </a:rPr>
              <a:t>patterns</a:t>
            </a:r>
            <a:r>
              <a:rPr lang="de-CH" b="0" i="0" u="none" strike="noStrike">
                <a:solidFill>
                  <a:srgbClr val="000000"/>
                </a:solidFill>
                <a:effectLst/>
              </a:rPr>
              <a:t> </a:t>
            </a:r>
            <a:r>
              <a:rPr lang="de-CH" b="0" i="0" u="none" strike="noStrike" err="1">
                <a:solidFill>
                  <a:srgbClr val="000000"/>
                </a:solidFill>
                <a:effectLst/>
              </a:rPr>
              <a:t>or</a:t>
            </a:r>
            <a:r>
              <a:rPr lang="de-CH" b="0" i="0" u="none" strike="noStrike">
                <a:solidFill>
                  <a:srgbClr val="000000"/>
                </a:solidFill>
                <a:effectLst/>
              </a:rPr>
              <a:t> </a:t>
            </a:r>
            <a:r>
              <a:rPr lang="de-CH" b="0" i="0" u="none" strike="noStrike" err="1">
                <a:solidFill>
                  <a:srgbClr val="000000"/>
                </a:solidFill>
                <a:effectLst/>
              </a:rPr>
              <a:t>continental</a:t>
            </a:r>
            <a:r>
              <a:rPr lang="de-CH" b="0" i="0" u="none" strike="noStrike">
                <a:solidFill>
                  <a:srgbClr val="000000"/>
                </a:solidFill>
                <a:effectLst/>
              </a:rPr>
              <a:t> </a:t>
            </a:r>
            <a:r>
              <a:rPr lang="de-CH" b="0" i="0" u="none" strike="noStrike" err="1">
                <a:solidFill>
                  <a:srgbClr val="000000"/>
                </a:solidFill>
                <a:effectLst/>
              </a:rPr>
              <a:t>clusters</a:t>
            </a:r>
            <a:endParaRPr lang="de-CH" b="0" i="0" u="none" strike="noStrike">
              <a:solidFill>
                <a:srgbClr val="000000"/>
              </a:solidFill>
              <a:effectLst/>
            </a:endParaRP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b="0" i="0" u="none" strike="noStrike">
                <a:solidFill>
                  <a:srgbClr val="000000"/>
                </a:solidFill>
                <a:effectLst/>
              </a:rPr>
              <a:t>All </a:t>
            </a:r>
            <a:r>
              <a:rPr lang="de-CH" b="0" i="0" u="none" strike="noStrike" err="1">
                <a:solidFill>
                  <a:srgbClr val="000000"/>
                </a:solidFill>
                <a:effectLst/>
              </a:rPr>
              <a:t>populations</a:t>
            </a:r>
            <a:r>
              <a:rPr lang="de-CH" b="0" i="0" u="none" strike="noStrike">
                <a:solidFill>
                  <a:srgbClr val="000000"/>
                </a:solidFill>
                <a:effectLst/>
              </a:rPr>
              <a:t> </a:t>
            </a:r>
            <a:r>
              <a:rPr lang="de-CH" b="0" i="0" u="none" strike="noStrike" err="1">
                <a:solidFill>
                  <a:srgbClr val="000000"/>
                </a:solidFill>
                <a:effectLst/>
              </a:rPr>
              <a:t>are</a:t>
            </a:r>
            <a:r>
              <a:rPr lang="de-CH" b="0" i="0" u="none" strike="noStrike">
                <a:solidFill>
                  <a:srgbClr val="000000"/>
                </a:solidFill>
                <a:effectLst/>
              </a:rPr>
              <a:t> </a:t>
            </a:r>
            <a:r>
              <a:rPr lang="de-CH" b="0" i="0" u="none" strike="noStrike" err="1">
                <a:solidFill>
                  <a:srgbClr val="000000"/>
                </a:solidFill>
                <a:effectLst/>
              </a:rPr>
              <a:t>highly</a:t>
            </a:r>
            <a:r>
              <a:rPr lang="de-CH" b="0" i="0" u="none" strike="noStrike">
                <a:solidFill>
                  <a:srgbClr val="000000"/>
                </a:solidFill>
                <a:effectLst/>
              </a:rPr>
              <a:t> </a:t>
            </a:r>
            <a:r>
              <a:rPr lang="de-CH" b="0" i="0" u="none" strike="noStrike" err="1">
                <a:solidFill>
                  <a:srgbClr val="000000"/>
                </a:solidFill>
                <a:effectLst/>
              </a:rPr>
              <a:t>admixed</a:t>
            </a:r>
            <a:r>
              <a:rPr lang="de-CH" b="0" i="0" u="none" strike="noStrike">
                <a:solidFill>
                  <a:srgbClr val="000000"/>
                </a:solidFill>
                <a:effectLst/>
              </a:rPr>
              <a:t> </a:t>
            </a:r>
            <a:r>
              <a:rPr lang="de-CH" b="0" i="0" u="none" strike="noStrike" err="1">
                <a:solidFill>
                  <a:srgbClr val="000000"/>
                </a:solidFill>
                <a:effectLst/>
              </a:rPr>
              <a:t>across</a:t>
            </a:r>
            <a:r>
              <a:rPr lang="de-CH" b="0" i="0" u="none" strike="noStrike">
                <a:solidFill>
                  <a:srgbClr val="000000"/>
                </a:solidFill>
                <a:effectLst/>
              </a:rPr>
              <a:t> </a:t>
            </a:r>
            <a:r>
              <a:rPr lang="de-CH" b="0" i="0" u="none" strike="noStrike" err="1">
                <a:solidFill>
                  <a:srgbClr val="000000"/>
                </a:solidFill>
                <a:effectLst/>
              </a:rPr>
              <a:t>clusters</a:t>
            </a:r>
            <a:endParaRPr lang="de-CH" b="0" i="0" u="none" strike="noStrike">
              <a:solidFill>
                <a:srgbClr val="000000"/>
              </a:solidFill>
              <a:effectLst/>
            </a:endParaRPr>
          </a:p>
          <a:p>
            <a:pPr marL="285750" indent="-285750">
              <a:buFont typeface="Arial" panose="020B0604020202020204" pitchFamily="34" charset="0"/>
              <a:buChar char="•"/>
            </a:pPr>
            <a:endParaRPr lang="de-CH">
              <a:solidFill>
                <a:srgbClr val="000000"/>
              </a:solidFill>
            </a:endParaRPr>
          </a:p>
          <a:p>
            <a:pPr marL="285750" indent="-285750">
              <a:buFont typeface="Wingdings" pitchFamily="2" charset="2"/>
              <a:buChar char="Ø"/>
            </a:pPr>
            <a:r>
              <a:rPr lang="de-CH" i="0" u="none" strike="noStrike" err="1">
                <a:solidFill>
                  <a:srgbClr val="000000"/>
                </a:solidFill>
                <a:effectLst/>
              </a:rPr>
              <a:t>Combining</a:t>
            </a:r>
            <a:r>
              <a:rPr lang="de-CH" i="0" u="none" strike="noStrike">
                <a:solidFill>
                  <a:srgbClr val="000000"/>
                </a:solidFill>
                <a:effectLst/>
              </a:rPr>
              <a:t> genes </a:t>
            </a:r>
            <a:r>
              <a:rPr lang="de-CH" i="0" u="none" strike="noStrike" err="1">
                <a:solidFill>
                  <a:srgbClr val="000000"/>
                </a:solidFill>
                <a:effectLst/>
              </a:rPr>
              <a:t>increased</a:t>
            </a:r>
            <a:r>
              <a:rPr lang="de-CH" i="0" u="none" strike="noStrike">
                <a:solidFill>
                  <a:srgbClr val="000000"/>
                </a:solidFill>
                <a:effectLst/>
              </a:rPr>
              <a:t> SNP </a:t>
            </a:r>
            <a:r>
              <a:rPr lang="de-CH" i="0" u="none" strike="noStrike" err="1">
                <a:solidFill>
                  <a:srgbClr val="000000"/>
                </a:solidFill>
                <a:effectLst/>
              </a:rPr>
              <a:t>number</a:t>
            </a:r>
            <a:r>
              <a:rPr lang="de-CH" i="0" u="none" strike="noStrike">
                <a:solidFill>
                  <a:srgbClr val="000000"/>
                </a:solidFill>
                <a:effectLst/>
              </a:rPr>
              <a:t>, but not </a:t>
            </a:r>
            <a:r>
              <a:rPr lang="de-CH" i="0" u="none" strike="noStrike" err="1">
                <a:solidFill>
                  <a:srgbClr val="000000"/>
                </a:solidFill>
                <a:effectLst/>
              </a:rPr>
              <a:t>enough</a:t>
            </a:r>
            <a:r>
              <a:rPr lang="de-CH" i="0" u="none" strike="noStrike">
                <a:solidFill>
                  <a:srgbClr val="000000"/>
                </a:solidFill>
                <a:effectLst/>
              </a:rPr>
              <a:t> </a:t>
            </a:r>
            <a:r>
              <a:rPr lang="de-CH" i="0" u="none" strike="noStrike" err="1">
                <a:solidFill>
                  <a:srgbClr val="000000"/>
                </a:solidFill>
                <a:effectLst/>
              </a:rPr>
              <a:t>to</a:t>
            </a:r>
            <a:r>
              <a:rPr lang="de-CH" i="0" u="none" strike="noStrike">
                <a:solidFill>
                  <a:srgbClr val="000000"/>
                </a:solidFill>
                <a:effectLst/>
              </a:rPr>
              <a:t> </a:t>
            </a:r>
            <a:r>
              <a:rPr lang="de-CH" i="0" u="none" strike="noStrike" err="1">
                <a:solidFill>
                  <a:srgbClr val="000000"/>
                </a:solidFill>
                <a:effectLst/>
              </a:rPr>
              <a:t>overcome</a:t>
            </a:r>
            <a:r>
              <a:rPr lang="de-CH" i="0" u="none" strike="noStrike">
                <a:solidFill>
                  <a:srgbClr val="000000"/>
                </a:solidFill>
                <a:effectLst/>
              </a:rPr>
              <a:t> </a:t>
            </a:r>
            <a:r>
              <a:rPr lang="de-CH" i="0" u="none" strike="noStrike" err="1">
                <a:solidFill>
                  <a:srgbClr val="000000"/>
                </a:solidFill>
                <a:effectLst/>
              </a:rPr>
              <a:t>the</a:t>
            </a:r>
            <a:r>
              <a:rPr lang="de-CH" i="0" u="none" strike="noStrike">
                <a:solidFill>
                  <a:srgbClr val="000000"/>
                </a:solidFill>
                <a:effectLst/>
              </a:rPr>
              <a:t> </a:t>
            </a:r>
            <a:r>
              <a:rPr lang="de-CH" i="0" u="none" strike="noStrike" err="1">
                <a:solidFill>
                  <a:srgbClr val="000000"/>
                </a:solidFill>
                <a:effectLst/>
              </a:rPr>
              <a:t>noise</a:t>
            </a:r>
            <a:endParaRPr lang="de-CH" i="0" u="none" strike="noStrike">
              <a:solidFill>
                <a:srgbClr val="000000"/>
              </a:solidFill>
              <a:effectLst/>
            </a:endParaRPr>
          </a:p>
        </p:txBody>
      </p:sp>
    </p:spTree>
    <p:extLst>
      <p:ext uri="{BB962C8B-B14F-4D97-AF65-F5344CB8AC3E}">
        <p14:creationId xmlns:p14="http://schemas.microsoft.com/office/powerpoint/2010/main" val="57137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370D82-86B0-B00D-378F-81DFE944D0B1}"/>
              </a:ext>
            </a:extLst>
          </p:cNvPr>
          <p:cNvSpPr>
            <a:spLocks noGrp="1"/>
          </p:cNvSpPr>
          <p:nvPr>
            <p:ph type="title"/>
          </p:nvPr>
        </p:nvSpPr>
        <p:spPr/>
        <p:txBody>
          <a:bodyPr/>
          <a:lstStyle/>
          <a:p>
            <a:r>
              <a:rPr lang="de-DE"/>
              <a:t>Discussion</a:t>
            </a:r>
          </a:p>
        </p:txBody>
      </p:sp>
      <p:sp>
        <p:nvSpPr>
          <p:cNvPr id="3" name="Inhaltsplatzhalter 2">
            <a:extLst>
              <a:ext uri="{FF2B5EF4-FFF2-40B4-BE49-F238E27FC236}">
                <a16:creationId xmlns:a16="http://schemas.microsoft.com/office/drawing/2014/main" id="{88B09972-F11F-AB91-A7C8-D961EAA3BA77}"/>
              </a:ext>
            </a:extLst>
          </p:cNvPr>
          <p:cNvSpPr>
            <a:spLocks noGrp="1"/>
          </p:cNvSpPr>
          <p:nvPr>
            <p:ph idx="1"/>
          </p:nvPr>
        </p:nvSpPr>
        <p:spPr>
          <a:xfrm>
            <a:off x="612647" y="1697171"/>
            <a:ext cx="10653579" cy="2757683"/>
          </a:xfrm>
          <a:solidFill>
            <a:schemeClr val="accent6">
              <a:lumMod val="20000"/>
              <a:lumOff val="80000"/>
            </a:schemeClr>
          </a:solidFill>
          <a:ln>
            <a:solidFill>
              <a:schemeClr val="accent6"/>
            </a:solidFill>
          </a:ln>
        </p:spPr>
        <p:txBody>
          <a:bodyPr vert="horz" lIns="91440" tIns="45720" rIns="91440" bIns="45720" rtlCol="0" anchor="t">
            <a:normAutofit/>
          </a:bodyPr>
          <a:lstStyle/>
          <a:p>
            <a:r>
              <a:rPr lang="de-CH" b="0" i="0" u="none" strike="noStrike">
                <a:solidFill>
                  <a:srgbClr val="000000"/>
                </a:solidFill>
                <a:effectLst/>
              </a:rPr>
              <a:t>The </a:t>
            </a:r>
            <a:r>
              <a:rPr lang="de-CH" b="1" i="0" u="none" strike="noStrike" err="1">
                <a:solidFill>
                  <a:srgbClr val="000000"/>
                </a:solidFill>
                <a:effectLst/>
              </a:rPr>
              <a:t>combined</a:t>
            </a:r>
            <a:r>
              <a:rPr lang="de-CH" b="1" i="0" u="none" strike="noStrike">
                <a:solidFill>
                  <a:srgbClr val="000000"/>
                </a:solidFill>
                <a:effectLst/>
              </a:rPr>
              <a:t> PCA</a:t>
            </a:r>
            <a:r>
              <a:rPr lang="de-CH" b="0" i="0" u="none" strike="noStrike">
                <a:solidFill>
                  <a:srgbClr val="000000"/>
                </a:solidFill>
                <a:effectLst/>
              </a:rPr>
              <a:t> </a:t>
            </a:r>
            <a:r>
              <a:rPr lang="de-CH" b="0" i="0" u="none" strike="noStrike" err="1">
                <a:solidFill>
                  <a:srgbClr val="000000"/>
                </a:solidFill>
                <a:effectLst/>
              </a:rPr>
              <a:t>shows</a:t>
            </a:r>
            <a:r>
              <a:rPr lang="de-CH" b="0" i="0" u="none" strike="noStrike">
                <a:solidFill>
                  <a:srgbClr val="000000"/>
                </a:solidFill>
                <a:effectLst/>
              </a:rPr>
              <a:t> </a:t>
            </a:r>
            <a:r>
              <a:rPr lang="de-CH" b="0" i="0" u="none" strike="noStrike" err="1">
                <a:solidFill>
                  <a:srgbClr val="000000"/>
                </a:solidFill>
                <a:effectLst/>
              </a:rPr>
              <a:t>some</a:t>
            </a:r>
            <a:r>
              <a:rPr lang="de-CH" b="0" i="0" u="none" strike="noStrike">
                <a:solidFill>
                  <a:srgbClr val="000000"/>
                </a:solidFill>
                <a:effectLst/>
              </a:rPr>
              <a:t> </a:t>
            </a:r>
            <a:r>
              <a:rPr lang="de-CH" b="0" i="0" u="none" strike="noStrike" err="1">
                <a:solidFill>
                  <a:srgbClr val="000000"/>
                </a:solidFill>
                <a:effectLst/>
              </a:rPr>
              <a:t>subtle</a:t>
            </a:r>
            <a:r>
              <a:rPr lang="de-CH" b="0" i="0" u="none" strike="noStrike">
                <a:solidFill>
                  <a:srgbClr val="000000"/>
                </a:solidFill>
                <a:effectLst/>
              </a:rPr>
              <a:t> </a:t>
            </a:r>
            <a:r>
              <a:rPr lang="de-CH" b="0" i="0" u="none" strike="noStrike" err="1">
                <a:solidFill>
                  <a:srgbClr val="000000"/>
                </a:solidFill>
                <a:effectLst/>
              </a:rPr>
              <a:t>grouping</a:t>
            </a:r>
            <a:r>
              <a:rPr lang="de-CH" b="0" i="0" u="none" strike="noStrike">
                <a:solidFill>
                  <a:srgbClr val="000000"/>
                </a:solidFill>
                <a:effectLst/>
              </a:rPr>
              <a:t>, but </a:t>
            </a:r>
            <a:r>
              <a:rPr lang="de-CH" b="1" i="0" u="none" strike="noStrike">
                <a:solidFill>
                  <a:srgbClr val="000000"/>
                </a:solidFill>
                <a:effectLst/>
              </a:rPr>
              <a:t>not </a:t>
            </a:r>
            <a:r>
              <a:rPr lang="de-CH" b="1" i="0" u="none" strike="noStrike" err="1">
                <a:solidFill>
                  <a:srgbClr val="000000"/>
                </a:solidFill>
                <a:effectLst/>
              </a:rPr>
              <a:t>enough</a:t>
            </a:r>
            <a:r>
              <a:rPr lang="de-CH" b="1" i="0" u="none" strike="noStrike">
                <a:solidFill>
                  <a:srgbClr val="000000"/>
                </a:solidFill>
                <a:effectLst/>
              </a:rPr>
              <a:t> </a:t>
            </a:r>
            <a:r>
              <a:rPr lang="de-CH" b="0" i="0" u="none" strike="noStrike" err="1">
                <a:solidFill>
                  <a:srgbClr val="000000"/>
                </a:solidFill>
                <a:effectLst/>
              </a:rPr>
              <a:t>for</a:t>
            </a:r>
            <a:r>
              <a:rPr lang="de-CH" b="0" i="0" u="none" strike="noStrike">
                <a:solidFill>
                  <a:srgbClr val="000000"/>
                </a:solidFill>
                <a:effectLst/>
              </a:rPr>
              <a:t> strong </a:t>
            </a:r>
            <a:r>
              <a:rPr lang="de-CH" b="0" i="0" u="none" strike="noStrike" err="1">
                <a:solidFill>
                  <a:srgbClr val="000000"/>
                </a:solidFill>
                <a:effectLst/>
              </a:rPr>
              <a:t>conclusions</a:t>
            </a:r>
            <a:r>
              <a:rPr lang="de-CH" b="0" i="0" u="none" strike="noStrike">
                <a:solidFill>
                  <a:srgbClr val="000000"/>
                </a:solidFill>
                <a:effectLst/>
              </a:rPr>
              <a:t>.</a:t>
            </a:r>
          </a:p>
          <a:p>
            <a:r>
              <a:rPr lang="de-CH" b="1" i="0" u="none" strike="noStrike">
                <a:solidFill>
                  <a:srgbClr val="000000"/>
                </a:solidFill>
                <a:effectLst/>
              </a:rPr>
              <a:t>None</a:t>
            </a:r>
            <a:r>
              <a:rPr lang="de-CH" b="0" i="0" u="none" strike="noStrike">
                <a:solidFill>
                  <a:srgbClr val="000000"/>
                </a:solidFill>
                <a:effectLst/>
              </a:rPr>
              <a:t> </a:t>
            </a:r>
            <a:r>
              <a:rPr lang="de-CH" b="0" i="0" u="none" strike="noStrike" err="1">
                <a:solidFill>
                  <a:srgbClr val="000000"/>
                </a:solidFill>
                <a:effectLst/>
              </a:rPr>
              <a:t>of</a:t>
            </a:r>
            <a:r>
              <a:rPr lang="de-CH" b="0" i="0" u="none" strike="noStrike">
                <a:solidFill>
                  <a:srgbClr val="000000"/>
                </a:solidFill>
                <a:effectLst/>
              </a:rPr>
              <a:t> </a:t>
            </a:r>
            <a:r>
              <a:rPr lang="de-CH" b="0" i="0" u="none" strike="noStrike" err="1">
                <a:solidFill>
                  <a:srgbClr val="000000"/>
                </a:solidFill>
                <a:effectLst/>
              </a:rPr>
              <a:t>the</a:t>
            </a:r>
            <a:r>
              <a:rPr lang="de-CH" b="0" i="0" u="none" strike="noStrike">
                <a:solidFill>
                  <a:srgbClr val="000000"/>
                </a:solidFill>
                <a:effectLst/>
              </a:rPr>
              <a:t> individual genes </a:t>
            </a:r>
            <a:r>
              <a:rPr lang="de-CH" b="0" i="0" u="none" strike="noStrike" err="1">
                <a:solidFill>
                  <a:srgbClr val="000000"/>
                </a:solidFill>
                <a:effectLst/>
              </a:rPr>
              <a:t>or</a:t>
            </a:r>
            <a:r>
              <a:rPr lang="de-CH" b="0" i="0" u="none" strike="noStrike">
                <a:solidFill>
                  <a:srgbClr val="000000"/>
                </a:solidFill>
                <a:effectLst/>
              </a:rPr>
              <a:t> </a:t>
            </a:r>
            <a:r>
              <a:rPr lang="de-CH" b="0" i="0" u="none" strike="noStrike" err="1">
                <a:solidFill>
                  <a:srgbClr val="000000"/>
                </a:solidFill>
                <a:effectLst/>
              </a:rPr>
              <a:t>the</a:t>
            </a:r>
            <a:r>
              <a:rPr lang="de-CH" b="0" i="0" u="none" strike="noStrike">
                <a:solidFill>
                  <a:srgbClr val="000000"/>
                </a:solidFill>
                <a:effectLst/>
              </a:rPr>
              <a:t> </a:t>
            </a:r>
            <a:r>
              <a:rPr lang="de-CH" b="0" i="0" u="none" strike="noStrike" err="1">
                <a:solidFill>
                  <a:srgbClr val="000000"/>
                </a:solidFill>
                <a:effectLst/>
              </a:rPr>
              <a:t>combined</a:t>
            </a:r>
            <a:r>
              <a:rPr lang="de-CH" b="0" i="0" u="none" strike="noStrike">
                <a:solidFill>
                  <a:srgbClr val="000000"/>
                </a:solidFill>
                <a:effectLst/>
              </a:rPr>
              <a:t> </a:t>
            </a:r>
            <a:r>
              <a:rPr lang="de-CH" b="0" i="0" u="none" strike="noStrike" err="1">
                <a:solidFill>
                  <a:srgbClr val="000000"/>
                </a:solidFill>
                <a:effectLst/>
              </a:rPr>
              <a:t>dataset</a:t>
            </a:r>
            <a:r>
              <a:rPr lang="de-CH" b="0" i="0" u="none" strike="noStrike">
                <a:solidFill>
                  <a:srgbClr val="000000"/>
                </a:solidFill>
                <a:effectLst/>
              </a:rPr>
              <a:t> </a:t>
            </a:r>
            <a:r>
              <a:rPr lang="de-CH" b="0" i="0" u="none" strike="noStrike" err="1">
                <a:solidFill>
                  <a:srgbClr val="000000"/>
                </a:solidFill>
                <a:effectLst/>
              </a:rPr>
              <a:t>showed</a:t>
            </a:r>
            <a:r>
              <a:rPr lang="de-CH" b="0" i="0" u="none" strike="noStrike">
                <a:solidFill>
                  <a:srgbClr val="000000"/>
                </a:solidFill>
                <a:effectLst/>
              </a:rPr>
              <a:t> </a:t>
            </a:r>
            <a:r>
              <a:rPr lang="de-CH" b="1" i="0" u="none" strike="noStrike" err="1">
                <a:solidFill>
                  <a:srgbClr val="000000"/>
                </a:solidFill>
                <a:effectLst/>
              </a:rPr>
              <a:t>clear</a:t>
            </a:r>
            <a:r>
              <a:rPr lang="de-CH" b="1" i="0" u="none" strike="noStrike">
                <a:solidFill>
                  <a:srgbClr val="000000"/>
                </a:solidFill>
                <a:effectLst/>
              </a:rPr>
              <a:t> </a:t>
            </a:r>
            <a:r>
              <a:rPr lang="de-CH" b="1" i="0" u="none" strike="noStrike" err="1">
                <a:solidFill>
                  <a:srgbClr val="000000"/>
                </a:solidFill>
                <a:effectLst/>
              </a:rPr>
              <a:t>ancestry</a:t>
            </a:r>
            <a:r>
              <a:rPr lang="de-CH" b="1" i="0" u="none" strike="noStrike">
                <a:solidFill>
                  <a:srgbClr val="000000"/>
                </a:solidFill>
                <a:effectLst/>
              </a:rPr>
              <a:t> </a:t>
            </a:r>
            <a:r>
              <a:rPr lang="de-CH" b="1" i="0" u="none" strike="noStrike" err="1">
                <a:solidFill>
                  <a:srgbClr val="000000"/>
                </a:solidFill>
                <a:effectLst/>
              </a:rPr>
              <a:t>patterns</a:t>
            </a:r>
            <a:r>
              <a:rPr lang="de-CH" b="0" i="0" u="none" strike="noStrike">
                <a:solidFill>
                  <a:srgbClr val="000000"/>
                </a:solidFill>
                <a:effectLst/>
              </a:rPr>
              <a:t> in ADMIXTURE.</a:t>
            </a:r>
          </a:p>
          <a:p>
            <a:pPr marL="0" indent="0">
              <a:buNone/>
            </a:pPr>
            <a:endParaRPr lang="de-DE"/>
          </a:p>
          <a:p>
            <a:pPr>
              <a:buFont typeface="Wingdings" pitchFamily="2" charset="2"/>
              <a:buChar char="Ø"/>
            </a:pPr>
            <a:r>
              <a:rPr lang="de-DE"/>
              <a:t>PCA &amp; ADMIXTURE </a:t>
            </a:r>
            <a:r>
              <a:rPr lang="de-CH" b="0" i="0" u="none" strike="noStrike">
                <a:solidFill>
                  <a:srgbClr val="000000"/>
                </a:solidFill>
                <a:effectLst/>
              </a:rPr>
              <a:t> </a:t>
            </a:r>
            <a:r>
              <a:rPr lang="de-CH" b="0" i="0" u="none" strike="noStrike" err="1">
                <a:solidFill>
                  <a:srgbClr val="000000"/>
                </a:solidFill>
                <a:effectLst/>
              </a:rPr>
              <a:t>is</a:t>
            </a:r>
            <a:r>
              <a:rPr lang="de-CH" b="0" i="0" u="none" strike="noStrike">
                <a:solidFill>
                  <a:srgbClr val="000000"/>
                </a:solidFill>
                <a:effectLst/>
              </a:rPr>
              <a:t> </a:t>
            </a:r>
            <a:r>
              <a:rPr lang="de-CH" b="1" i="0" u="none" strike="noStrike" err="1">
                <a:solidFill>
                  <a:srgbClr val="000000"/>
                </a:solidFill>
                <a:effectLst/>
              </a:rPr>
              <a:t>better</a:t>
            </a:r>
            <a:r>
              <a:rPr lang="de-CH" b="1" i="0" u="none" strike="noStrike">
                <a:solidFill>
                  <a:srgbClr val="000000"/>
                </a:solidFill>
                <a:effectLst/>
              </a:rPr>
              <a:t> </a:t>
            </a:r>
            <a:r>
              <a:rPr lang="de-CH" b="1" i="0" u="none" strike="noStrike" err="1">
                <a:solidFill>
                  <a:srgbClr val="000000"/>
                </a:solidFill>
                <a:effectLst/>
              </a:rPr>
              <a:t>suited</a:t>
            </a:r>
            <a:r>
              <a:rPr lang="de-CH" b="1" i="0" u="none" strike="noStrike">
                <a:solidFill>
                  <a:srgbClr val="000000"/>
                </a:solidFill>
                <a:effectLst/>
              </a:rPr>
              <a:t> </a:t>
            </a:r>
            <a:r>
              <a:rPr lang="de-CH" b="1" i="0" u="none" strike="noStrike" err="1">
                <a:solidFill>
                  <a:srgbClr val="000000"/>
                </a:solidFill>
                <a:effectLst/>
              </a:rPr>
              <a:t>for</a:t>
            </a:r>
            <a:r>
              <a:rPr lang="de-CH" b="1" i="0" u="none" strike="noStrike">
                <a:solidFill>
                  <a:srgbClr val="000000"/>
                </a:solidFill>
                <a:effectLst/>
              </a:rPr>
              <a:t> </a:t>
            </a:r>
            <a:r>
              <a:rPr lang="de-CH" b="1" i="0" u="none" strike="noStrike" err="1">
                <a:solidFill>
                  <a:srgbClr val="000000"/>
                </a:solidFill>
                <a:effectLst/>
              </a:rPr>
              <a:t>genome-wide</a:t>
            </a:r>
            <a:r>
              <a:rPr lang="de-CH" b="1" i="0" u="none" strike="noStrike">
                <a:solidFill>
                  <a:srgbClr val="000000"/>
                </a:solidFill>
                <a:effectLst/>
              </a:rPr>
              <a:t> </a:t>
            </a:r>
            <a:r>
              <a:rPr lang="de-CH" b="1" i="0" u="none" strike="noStrike" err="1">
                <a:solidFill>
                  <a:srgbClr val="000000"/>
                </a:solidFill>
                <a:effectLst/>
              </a:rPr>
              <a:t>data</a:t>
            </a:r>
            <a:r>
              <a:rPr lang="de-CH" b="1" i="0" u="none" strike="noStrike">
                <a:solidFill>
                  <a:srgbClr val="000000"/>
                </a:solidFill>
                <a:effectLst/>
              </a:rPr>
              <a:t> </a:t>
            </a:r>
            <a:r>
              <a:rPr lang="de-CH" b="1" i="0" u="none" strike="noStrike" err="1">
                <a:solidFill>
                  <a:srgbClr val="000000"/>
                </a:solidFill>
                <a:effectLst/>
              </a:rPr>
              <a:t>or</a:t>
            </a:r>
            <a:r>
              <a:rPr lang="de-CH" b="1" i="0" u="none" strike="noStrike">
                <a:solidFill>
                  <a:srgbClr val="000000"/>
                </a:solidFill>
                <a:effectLst/>
              </a:rPr>
              <a:t> large SNP </a:t>
            </a:r>
            <a:r>
              <a:rPr lang="de-CH" b="1" i="0" u="none" strike="noStrike" err="1">
                <a:solidFill>
                  <a:srgbClr val="000000"/>
                </a:solidFill>
                <a:effectLst/>
              </a:rPr>
              <a:t>sets</a:t>
            </a:r>
            <a:r>
              <a:rPr lang="de-CH" b="0" i="0" u="none" strike="noStrike">
                <a:solidFill>
                  <a:srgbClr val="000000"/>
                </a:solidFill>
                <a:effectLst/>
              </a:rPr>
              <a:t>.</a:t>
            </a:r>
            <a:endParaRPr lang="de-DE"/>
          </a:p>
          <a:p>
            <a:pPr>
              <a:buFont typeface="Wingdings" pitchFamily="2" charset="2"/>
              <a:buChar char="Ø"/>
            </a:pPr>
            <a:endParaRPr lang="de-CH"/>
          </a:p>
          <a:p>
            <a:pPr>
              <a:buFont typeface="Wingdings" pitchFamily="2" charset="2"/>
              <a:buChar char="Ø"/>
            </a:pPr>
            <a:endParaRPr lang="de-CH"/>
          </a:p>
          <a:p>
            <a:pPr marL="0" indent="0">
              <a:buNone/>
            </a:pPr>
            <a:endParaRPr lang="de-CH"/>
          </a:p>
          <a:p>
            <a:endParaRPr lang="de-DE"/>
          </a:p>
        </p:txBody>
      </p:sp>
      <p:sp>
        <p:nvSpPr>
          <p:cNvPr id="4" name="Slide Number Placeholder 3">
            <a:extLst>
              <a:ext uri="{FF2B5EF4-FFF2-40B4-BE49-F238E27FC236}">
                <a16:creationId xmlns:a16="http://schemas.microsoft.com/office/drawing/2014/main" id="{B79131BF-155E-33CE-49DB-F09275D86B5D}"/>
              </a:ext>
            </a:extLst>
          </p:cNvPr>
          <p:cNvSpPr>
            <a:spLocks noGrp="1"/>
          </p:cNvSpPr>
          <p:nvPr>
            <p:ph type="sldNum" sz="quarter" idx="12"/>
          </p:nvPr>
        </p:nvSpPr>
        <p:spPr/>
        <p:txBody>
          <a:bodyPr/>
          <a:lstStyle/>
          <a:p>
            <a:fld id="{CC057153-B650-4DEB-B370-79DDCFDCE934}" type="slidenum">
              <a:rPr lang="en-US" smtClean="0"/>
              <a:t>17</a:t>
            </a:fld>
            <a:endParaRPr lang="en-US"/>
          </a:p>
        </p:txBody>
      </p:sp>
    </p:spTree>
    <p:extLst>
      <p:ext uri="{BB962C8B-B14F-4D97-AF65-F5344CB8AC3E}">
        <p14:creationId xmlns:p14="http://schemas.microsoft.com/office/powerpoint/2010/main" val="339215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70F513-D409-683D-83E8-3DC8A9CA3B4E}"/>
              </a:ext>
            </a:extLst>
          </p:cNvPr>
          <p:cNvSpPr>
            <a:spLocks noGrp="1"/>
          </p:cNvSpPr>
          <p:nvPr>
            <p:ph type="title"/>
          </p:nvPr>
        </p:nvSpPr>
        <p:spPr/>
        <p:txBody>
          <a:bodyPr/>
          <a:lstStyle/>
          <a:p>
            <a:r>
              <a:rPr lang="de-DE"/>
              <a:t>Outlook</a:t>
            </a:r>
          </a:p>
        </p:txBody>
      </p:sp>
      <p:sp>
        <p:nvSpPr>
          <p:cNvPr id="3" name="Inhaltsplatzhalter 2">
            <a:extLst>
              <a:ext uri="{FF2B5EF4-FFF2-40B4-BE49-F238E27FC236}">
                <a16:creationId xmlns:a16="http://schemas.microsoft.com/office/drawing/2014/main" id="{08AFA281-7C77-722B-B074-565C699F6635}"/>
              </a:ext>
            </a:extLst>
          </p:cNvPr>
          <p:cNvSpPr>
            <a:spLocks noGrp="1"/>
          </p:cNvSpPr>
          <p:nvPr>
            <p:ph idx="1"/>
          </p:nvPr>
        </p:nvSpPr>
        <p:spPr>
          <a:xfrm>
            <a:off x="612647" y="1465931"/>
            <a:ext cx="10653579" cy="3450828"/>
          </a:xfrm>
          <a:solidFill>
            <a:schemeClr val="accent6">
              <a:lumMod val="20000"/>
              <a:lumOff val="80000"/>
            </a:schemeClr>
          </a:solidFill>
          <a:ln>
            <a:solidFill>
              <a:schemeClr val="tx1"/>
            </a:solidFill>
          </a:ln>
        </p:spPr>
        <p:txBody>
          <a:bodyPr vert="horz" lIns="91440" tIns="45720" rIns="91440" bIns="45720" rtlCol="0" anchor="t">
            <a:normAutofit lnSpcReduction="10000"/>
          </a:bodyPr>
          <a:lstStyle/>
          <a:p>
            <a:r>
              <a:rPr lang="de-DE" sz="1700"/>
              <a:t> </a:t>
            </a:r>
            <a:r>
              <a:rPr lang="de-CH" sz="1700" b="1"/>
              <a:t>ADMIXTURE </a:t>
            </a:r>
            <a:r>
              <a:rPr lang="de-CH" sz="1700"/>
              <a:t>and </a:t>
            </a:r>
            <a:r>
              <a:rPr lang="de-CH" sz="1700" b="1"/>
              <a:t>PCA</a:t>
            </a:r>
          </a:p>
          <a:p>
            <a:pPr lvl="1"/>
            <a:r>
              <a:rPr lang="de-DE" sz="1500" err="1"/>
              <a:t>Enables</a:t>
            </a:r>
            <a:r>
              <a:rPr lang="de-DE" sz="1500"/>
              <a:t> </a:t>
            </a:r>
            <a:r>
              <a:rPr lang="de-DE" sz="1500" err="1"/>
              <a:t>exploration</a:t>
            </a:r>
            <a:r>
              <a:rPr lang="de-DE" sz="1500"/>
              <a:t> </a:t>
            </a:r>
            <a:r>
              <a:rPr lang="de-DE" sz="1500" err="1"/>
              <a:t>of</a:t>
            </a:r>
            <a:r>
              <a:rPr lang="de-DE" sz="1500"/>
              <a:t> </a:t>
            </a:r>
            <a:r>
              <a:rPr lang="de-DE" sz="1500" err="1"/>
              <a:t>genetic</a:t>
            </a:r>
            <a:r>
              <a:rPr lang="de-DE" sz="1500"/>
              <a:t> </a:t>
            </a:r>
            <a:r>
              <a:rPr lang="de-DE" sz="1500" err="1"/>
              <a:t>variation</a:t>
            </a:r>
            <a:r>
              <a:rPr lang="de-DE" sz="1500"/>
              <a:t> </a:t>
            </a:r>
            <a:r>
              <a:rPr lang="de-DE" sz="1500" err="1"/>
              <a:t>between</a:t>
            </a:r>
            <a:r>
              <a:rPr lang="de-DE" sz="1500"/>
              <a:t> </a:t>
            </a:r>
            <a:r>
              <a:rPr lang="de-DE" sz="1500" err="1"/>
              <a:t>populations</a:t>
            </a:r>
            <a:r>
              <a:rPr lang="de-DE" sz="1500"/>
              <a:t> </a:t>
            </a:r>
            <a:r>
              <a:rPr lang="de-DE" sz="1500" err="1"/>
              <a:t>by</a:t>
            </a:r>
            <a:r>
              <a:rPr lang="de-DE" sz="1500"/>
              <a:t> </a:t>
            </a:r>
            <a:r>
              <a:rPr lang="de-DE" sz="1500" err="1"/>
              <a:t>visualizing</a:t>
            </a:r>
            <a:r>
              <a:rPr lang="de-DE" sz="1500"/>
              <a:t> </a:t>
            </a:r>
            <a:r>
              <a:rPr lang="de-DE" sz="1500" err="1"/>
              <a:t>ancestry</a:t>
            </a:r>
            <a:r>
              <a:rPr lang="de-DE" sz="1500"/>
              <a:t> </a:t>
            </a:r>
            <a:r>
              <a:rPr lang="de-DE" sz="1500" err="1"/>
              <a:t>proportions</a:t>
            </a:r>
            <a:r>
              <a:rPr lang="de-DE" sz="1500"/>
              <a:t> </a:t>
            </a:r>
          </a:p>
          <a:p>
            <a:pPr lvl="1"/>
            <a:r>
              <a:rPr lang="de-DE" sz="1500" err="1"/>
              <a:t>Applications</a:t>
            </a:r>
            <a:r>
              <a:rPr lang="de-DE" sz="1500"/>
              <a:t> in </a:t>
            </a:r>
            <a:r>
              <a:rPr lang="de-DE" sz="1500" err="1"/>
              <a:t>predicting</a:t>
            </a:r>
            <a:r>
              <a:rPr lang="de-DE" sz="1500"/>
              <a:t> </a:t>
            </a:r>
            <a:r>
              <a:rPr lang="de-DE" sz="1500" err="1"/>
              <a:t>population</a:t>
            </a:r>
            <a:r>
              <a:rPr lang="de-DE" sz="1500"/>
              <a:t> </a:t>
            </a:r>
            <a:r>
              <a:rPr lang="de-DE" sz="1500" err="1"/>
              <a:t>distribution</a:t>
            </a:r>
            <a:r>
              <a:rPr lang="de-DE" sz="1500"/>
              <a:t> </a:t>
            </a:r>
            <a:r>
              <a:rPr lang="de-DE" sz="1500" err="1"/>
              <a:t>of</a:t>
            </a:r>
            <a:r>
              <a:rPr lang="de-DE" sz="1500"/>
              <a:t> </a:t>
            </a:r>
            <a:r>
              <a:rPr lang="de-DE" sz="1500" err="1"/>
              <a:t>disease</a:t>
            </a:r>
            <a:r>
              <a:rPr lang="de-DE" sz="1500"/>
              <a:t> </a:t>
            </a:r>
            <a:r>
              <a:rPr lang="de-DE" sz="1500" err="1"/>
              <a:t>markers</a:t>
            </a:r>
            <a:endParaRPr lang="de-DE" sz="1500"/>
          </a:p>
          <a:p>
            <a:pPr>
              <a:buFont typeface="Wingdings" pitchFamily="2" charset="2"/>
              <a:buChar char="Ø"/>
            </a:pPr>
            <a:r>
              <a:rPr lang="de-CH" sz="1700" b="1"/>
              <a:t> </a:t>
            </a:r>
            <a:r>
              <a:rPr lang="de-CH" sz="1700" err="1"/>
              <a:t>are</a:t>
            </a:r>
            <a:r>
              <a:rPr lang="de-CH" sz="1700"/>
              <a:t> powerful </a:t>
            </a:r>
            <a:r>
              <a:rPr lang="de-CH" sz="1700" err="1"/>
              <a:t>tools</a:t>
            </a:r>
            <a:r>
              <a:rPr lang="de-CH" sz="1700"/>
              <a:t>, but </a:t>
            </a:r>
            <a:r>
              <a:rPr lang="de-CH" sz="1700" err="1"/>
              <a:t>only</a:t>
            </a:r>
            <a:r>
              <a:rPr lang="de-CH" sz="1700"/>
              <a:t> </a:t>
            </a:r>
            <a:r>
              <a:rPr lang="de-CH" sz="1700" err="1"/>
              <a:t>when</a:t>
            </a:r>
            <a:r>
              <a:rPr lang="de-CH" sz="1700"/>
              <a:t> </a:t>
            </a:r>
            <a:r>
              <a:rPr lang="de-CH" sz="1700" err="1"/>
              <a:t>used</a:t>
            </a:r>
            <a:r>
              <a:rPr lang="de-CH" sz="1700"/>
              <a:t> </a:t>
            </a:r>
            <a:r>
              <a:rPr lang="de-CH" sz="1700" err="1"/>
              <a:t>with</a:t>
            </a:r>
            <a:r>
              <a:rPr lang="de-CH" sz="1700"/>
              <a:t> </a:t>
            </a:r>
            <a:r>
              <a:rPr lang="de-CH" sz="1700" b="1"/>
              <a:t>large-</a:t>
            </a:r>
            <a:r>
              <a:rPr lang="de-CH" sz="1700" b="1" err="1"/>
              <a:t>scale</a:t>
            </a:r>
            <a:r>
              <a:rPr lang="de-CH" sz="1700" b="1"/>
              <a:t>, </a:t>
            </a:r>
            <a:r>
              <a:rPr lang="de-CH" sz="1700" b="1" err="1"/>
              <a:t>genome-wide</a:t>
            </a:r>
            <a:r>
              <a:rPr lang="de-CH" sz="1700" b="1"/>
              <a:t> </a:t>
            </a:r>
            <a:r>
              <a:rPr lang="de-CH" sz="1700" b="1" err="1"/>
              <a:t>data</a:t>
            </a:r>
            <a:r>
              <a:rPr lang="de-CH" sz="1700"/>
              <a:t>.</a:t>
            </a:r>
          </a:p>
          <a:p>
            <a:pPr marL="0" indent="0">
              <a:buNone/>
            </a:pPr>
            <a:endParaRPr lang="de-CH" sz="1700"/>
          </a:p>
          <a:p>
            <a:pPr marL="0" indent="0">
              <a:buNone/>
            </a:pPr>
            <a:r>
              <a:rPr lang="de-CH" sz="1700" b="1" err="1"/>
              <a:t>For</a:t>
            </a:r>
            <a:r>
              <a:rPr lang="de-CH" sz="1700" b="1"/>
              <a:t> </a:t>
            </a:r>
            <a:r>
              <a:rPr lang="de-CH" sz="1700" b="1" err="1"/>
              <a:t>small</a:t>
            </a:r>
            <a:r>
              <a:rPr lang="de-CH" sz="1700" b="1"/>
              <a:t> </a:t>
            </a:r>
            <a:r>
              <a:rPr lang="de-CH" sz="1700" b="1" err="1"/>
              <a:t>genomic</a:t>
            </a:r>
            <a:r>
              <a:rPr lang="de-CH" sz="1700" b="1"/>
              <a:t> </a:t>
            </a:r>
            <a:r>
              <a:rPr lang="de-CH" sz="1700" b="1" err="1"/>
              <a:t>regions</a:t>
            </a:r>
            <a:r>
              <a:rPr lang="de-CH" sz="1700"/>
              <a:t> </a:t>
            </a:r>
            <a:r>
              <a:rPr lang="de-CH" sz="1700" err="1"/>
              <a:t>or</a:t>
            </a:r>
            <a:r>
              <a:rPr lang="de-CH" sz="1700"/>
              <a:t> </a:t>
            </a:r>
            <a:r>
              <a:rPr lang="de-CH" sz="1700" err="1"/>
              <a:t>specific</a:t>
            </a:r>
            <a:r>
              <a:rPr lang="de-CH" sz="1700"/>
              <a:t> </a:t>
            </a:r>
            <a:r>
              <a:rPr lang="de-CH" sz="1700" err="1"/>
              <a:t>traits</a:t>
            </a:r>
            <a:r>
              <a:rPr lang="de-CH" sz="1700"/>
              <a:t> like </a:t>
            </a:r>
            <a:r>
              <a:rPr lang="de-CH" sz="1700" err="1"/>
              <a:t>cilantro</a:t>
            </a:r>
            <a:r>
              <a:rPr lang="de-CH" sz="1700"/>
              <a:t> </a:t>
            </a:r>
            <a:r>
              <a:rPr lang="de-CH" sz="1700" err="1"/>
              <a:t>perception</a:t>
            </a:r>
            <a:r>
              <a:rPr lang="de-CH" sz="1700"/>
              <a:t>, </a:t>
            </a:r>
            <a:r>
              <a:rPr lang="de-CH" sz="1700" err="1"/>
              <a:t>other</a:t>
            </a:r>
            <a:r>
              <a:rPr lang="de-CH" sz="1700"/>
              <a:t> </a:t>
            </a:r>
            <a:r>
              <a:rPr lang="de-CH" sz="1700" err="1"/>
              <a:t>methods</a:t>
            </a:r>
            <a:r>
              <a:rPr lang="de-CH" sz="1700"/>
              <a:t> </a:t>
            </a:r>
            <a:r>
              <a:rPr lang="de-CH" sz="1700" err="1"/>
              <a:t>are</a:t>
            </a:r>
            <a:r>
              <a:rPr lang="de-CH" sz="1700"/>
              <a:t> </a:t>
            </a:r>
            <a:r>
              <a:rPr lang="de-CH" sz="1700" err="1"/>
              <a:t>more</a:t>
            </a:r>
            <a:r>
              <a:rPr lang="de-CH" sz="1700"/>
              <a:t> </a:t>
            </a:r>
            <a:r>
              <a:rPr lang="de-CH" sz="1700" err="1"/>
              <a:t>appropriate</a:t>
            </a:r>
            <a:r>
              <a:rPr lang="de-CH" sz="1700"/>
              <a:t>, such </a:t>
            </a:r>
            <a:r>
              <a:rPr lang="de-CH" sz="1700" err="1"/>
              <a:t>as</a:t>
            </a:r>
            <a:r>
              <a:rPr lang="de-CH" sz="1700"/>
              <a:t>:</a:t>
            </a:r>
            <a:endParaRPr lang="de-CH"/>
          </a:p>
          <a:p>
            <a:pPr lvl="1"/>
            <a:r>
              <a:rPr lang="de-CH" sz="1700"/>
              <a:t>Genome-</a:t>
            </a:r>
            <a:r>
              <a:rPr lang="de-CH" sz="1700" err="1"/>
              <a:t>wide</a:t>
            </a:r>
            <a:r>
              <a:rPr lang="de-CH" sz="1700"/>
              <a:t> </a:t>
            </a:r>
            <a:r>
              <a:rPr lang="de-CH" sz="1700" err="1"/>
              <a:t>association</a:t>
            </a:r>
            <a:r>
              <a:rPr lang="de-CH" sz="1700"/>
              <a:t> </a:t>
            </a:r>
            <a:r>
              <a:rPr lang="de-CH" sz="1700" err="1"/>
              <a:t>studies</a:t>
            </a:r>
            <a:r>
              <a:rPr lang="de-CH" sz="1700"/>
              <a:t> (</a:t>
            </a:r>
            <a:r>
              <a:rPr lang="de-CH" sz="1700" b="1"/>
              <a:t>GWAS)</a:t>
            </a:r>
          </a:p>
          <a:p>
            <a:pPr lvl="1"/>
            <a:r>
              <a:rPr lang="de-CH" b="1"/>
              <a:t>Allele </a:t>
            </a:r>
            <a:r>
              <a:rPr lang="de-CH" b="1" err="1"/>
              <a:t>frequency</a:t>
            </a:r>
            <a:r>
              <a:rPr lang="de-CH" b="1"/>
              <a:t> </a:t>
            </a:r>
            <a:r>
              <a:rPr lang="de-CH" b="1" err="1"/>
              <a:t>comparisons</a:t>
            </a:r>
            <a:endParaRPr lang="de-CH" b="1"/>
          </a:p>
          <a:p>
            <a:pPr lvl="1"/>
            <a:endParaRPr lang="de-CH"/>
          </a:p>
          <a:p>
            <a:pPr marL="342900" indent="-342900"/>
            <a:endParaRPr lang="de-DE"/>
          </a:p>
        </p:txBody>
      </p:sp>
      <p:sp>
        <p:nvSpPr>
          <p:cNvPr id="4" name="Slide Number Placeholder 3">
            <a:extLst>
              <a:ext uri="{FF2B5EF4-FFF2-40B4-BE49-F238E27FC236}">
                <a16:creationId xmlns:a16="http://schemas.microsoft.com/office/drawing/2014/main" id="{07E089E1-9C75-AA79-47B6-CC6784ABC4B2}"/>
              </a:ext>
            </a:extLst>
          </p:cNvPr>
          <p:cNvSpPr>
            <a:spLocks noGrp="1"/>
          </p:cNvSpPr>
          <p:nvPr>
            <p:ph type="sldNum" sz="quarter" idx="12"/>
          </p:nvPr>
        </p:nvSpPr>
        <p:spPr/>
        <p:txBody>
          <a:bodyPr/>
          <a:lstStyle/>
          <a:p>
            <a:fld id="{CC057153-B650-4DEB-B370-79DDCFDCE934}" type="slidenum">
              <a:rPr lang="en-US" smtClean="0"/>
              <a:t>18</a:t>
            </a:fld>
            <a:endParaRPr lang="en-US"/>
          </a:p>
        </p:txBody>
      </p:sp>
      <p:sp>
        <p:nvSpPr>
          <p:cNvPr id="5" name="TextBox 4">
            <a:extLst>
              <a:ext uri="{FF2B5EF4-FFF2-40B4-BE49-F238E27FC236}">
                <a16:creationId xmlns:a16="http://schemas.microsoft.com/office/drawing/2014/main" id="{A915CFB6-5DB9-344C-73B1-858C55446EEE}"/>
              </a:ext>
            </a:extLst>
          </p:cNvPr>
          <p:cNvSpPr txBox="1"/>
          <p:nvPr/>
        </p:nvSpPr>
        <p:spPr>
          <a:xfrm>
            <a:off x="612647" y="5262528"/>
            <a:ext cx="9410700" cy="1377878"/>
          </a:xfrm>
          <a:prstGeom prst="rect">
            <a:avLst/>
          </a:prstGeom>
          <a:solidFill>
            <a:schemeClr val="bg1">
              <a:lumMod val="95000"/>
            </a:schemeClr>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20000"/>
              </a:lnSpc>
              <a:spcBef>
                <a:spcPts val="1000"/>
              </a:spcBef>
              <a:buFont typeface="Arial"/>
              <a:buChar char="•"/>
            </a:pPr>
            <a:r>
              <a:rPr lang="de-DE" sz="1600" err="1"/>
              <a:t>Olfactory</a:t>
            </a:r>
            <a:r>
              <a:rPr lang="de-DE" sz="1600"/>
              <a:t> </a:t>
            </a:r>
            <a:r>
              <a:rPr lang="de-DE" sz="1600" err="1"/>
              <a:t>receptors</a:t>
            </a:r>
            <a:r>
              <a:rPr lang="de-DE" sz="1600"/>
              <a:t> </a:t>
            </a:r>
            <a:r>
              <a:rPr lang="de-DE" sz="1600" err="1"/>
              <a:t>are</a:t>
            </a:r>
            <a:r>
              <a:rPr lang="de-DE" sz="1600"/>
              <a:t> </a:t>
            </a:r>
            <a:r>
              <a:rPr lang="de-DE" sz="1600" err="1"/>
              <a:t>highly</a:t>
            </a:r>
            <a:r>
              <a:rPr lang="de-DE" sz="1600"/>
              <a:t> variable in </a:t>
            </a:r>
            <a:r>
              <a:rPr lang="de-DE" sz="1600" err="1"/>
              <a:t>the</a:t>
            </a:r>
            <a:r>
              <a:rPr lang="de-DE" sz="1600"/>
              <a:t> human </a:t>
            </a:r>
            <a:r>
              <a:rPr lang="de-DE" sz="1600" err="1"/>
              <a:t>population</a:t>
            </a:r>
            <a:r>
              <a:rPr lang="de-DE" sz="1600"/>
              <a:t> (SNPs, Copy </a:t>
            </a:r>
            <a:r>
              <a:rPr lang="de-DE" sz="1600" err="1"/>
              <a:t>number</a:t>
            </a:r>
            <a:r>
              <a:rPr lang="de-DE" sz="1600"/>
              <a:t>, Pseudogenes) but </a:t>
            </a:r>
            <a:r>
              <a:rPr lang="de-DE" sz="1600" err="1"/>
              <a:t>have</a:t>
            </a:r>
            <a:r>
              <a:rPr lang="de-DE" sz="1600"/>
              <a:t> high </a:t>
            </a:r>
            <a:r>
              <a:rPr lang="de-DE" sz="1600" err="1"/>
              <a:t>sequence</a:t>
            </a:r>
            <a:r>
              <a:rPr lang="de-DE" sz="1600"/>
              <a:t> </a:t>
            </a:r>
            <a:r>
              <a:rPr lang="de-DE" sz="1600" err="1"/>
              <a:t>similarity</a:t>
            </a:r>
            <a:r>
              <a:rPr lang="de-DE" sz="1600"/>
              <a:t> </a:t>
            </a:r>
            <a:r>
              <a:rPr lang="de-DE" sz="1600" err="1"/>
              <a:t>among</a:t>
            </a:r>
            <a:r>
              <a:rPr lang="de-DE" sz="1600"/>
              <a:t> </a:t>
            </a:r>
            <a:r>
              <a:rPr lang="de-DE" sz="1600" err="1"/>
              <a:t>each</a:t>
            </a:r>
            <a:r>
              <a:rPr lang="de-DE" sz="1600"/>
              <a:t> </a:t>
            </a:r>
            <a:r>
              <a:rPr lang="de-DE" sz="1600" err="1"/>
              <a:t>other</a:t>
            </a:r>
            <a:r>
              <a:rPr lang="de-DE" sz="1600"/>
              <a:t>. </a:t>
            </a:r>
            <a:endParaRPr lang="en-US" sz="1600"/>
          </a:p>
          <a:p>
            <a:pPr marL="342900" indent="-342900">
              <a:lnSpc>
                <a:spcPct val="120000"/>
              </a:lnSpc>
              <a:spcBef>
                <a:spcPts val="1000"/>
              </a:spcBef>
              <a:buFont typeface="Arial"/>
              <a:buChar char="•"/>
            </a:pPr>
            <a:r>
              <a:rPr lang="de-DE" sz="1600"/>
              <a:t>This </a:t>
            </a:r>
            <a:r>
              <a:rPr lang="de-DE" sz="1600" err="1"/>
              <a:t>could</a:t>
            </a:r>
            <a:r>
              <a:rPr lang="de-DE" sz="1600"/>
              <a:t> </a:t>
            </a:r>
            <a:r>
              <a:rPr lang="de-DE" sz="1600" err="1"/>
              <a:t>lead</a:t>
            </a:r>
            <a:r>
              <a:rPr lang="de-DE" sz="1600"/>
              <a:t> </a:t>
            </a:r>
            <a:r>
              <a:rPr lang="de-DE" sz="1600" err="1"/>
              <a:t>to</a:t>
            </a:r>
            <a:r>
              <a:rPr lang="de-DE" sz="1600"/>
              <a:t> </a:t>
            </a:r>
            <a:r>
              <a:rPr lang="de-DE" sz="1600" err="1"/>
              <a:t>biases</a:t>
            </a:r>
            <a:r>
              <a:rPr lang="de-DE" sz="1600"/>
              <a:t> </a:t>
            </a:r>
            <a:r>
              <a:rPr lang="de-DE" sz="1600" err="1"/>
              <a:t>against</a:t>
            </a:r>
            <a:r>
              <a:rPr lang="de-DE" sz="1600"/>
              <a:t> SNPs in </a:t>
            </a:r>
            <a:r>
              <a:rPr lang="de-DE" sz="1600" err="1"/>
              <a:t>these</a:t>
            </a:r>
            <a:r>
              <a:rPr lang="de-DE" sz="1600"/>
              <a:t> </a:t>
            </a:r>
            <a:r>
              <a:rPr lang="de-DE" sz="1600" err="1"/>
              <a:t>regions</a:t>
            </a:r>
            <a:r>
              <a:rPr lang="de-DE" sz="1600"/>
              <a:t> due </a:t>
            </a:r>
            <a:r>
              <a:rPr lang="de-DE" sz="1600" err="1"/>
              <a:t>to</a:t>
            </a:r>
            <a:r>
              <a:rPr lang="de-DE" sz="1600"/>
              <a:t> </a:t>
            </a:r>
            <a:r>
              <a:rPr lang="de-DE" sz="1600" err="1"/>
              <a:t>filtering</a:t>
            </a:r>
            <a:r>
              <a:rPr lang="de-DE" sz="1600"/>
              <a:t> and </a:t>
            </a:r>
            <a:r>
              <a:rPr lang="de-DE" sz="1600" err="1"/>
              <a:t>sequencing</a:t>
            </a:r>
            <a:r>
              <a:rPr lang="de-DE" sz="1600"/>
              <a:t> </a:t>
            </a:r>
            <a:r>
              <a:rPr lang="de-DE" sz="1600" err="1"/>
              <a:t>methods</a:t>
            </a:r>
            <a:r>
              <a:rPr lang="de-DE" sz="1600"/>
              <a:t> and </a:t>
            </a:r>
            <a:r>
              <a:rPr lang="de-DE" sz="1600" err="1"/>
              <a:t>misrepresentation</a:t>
            </a:r>
            <a:r>
              <a:rPr lang="de-DE" sz="1600"/>
              <a:t> </a:t>
            </a:r>
            <a:r>
              <a:rPr lang="de-DE" sz="1600" err="1"/>
              <a:t>of</a:t>
            </a:r>
            <a:r>
              <a:rPr lang="de-DE" sz="1600"/>
              <a:t> </a:t>
            </a:r>
            <a:r>
              <a:rPr lang="de-DE" sz="1600" err="1"/>
              <a:t>the</a:t>
            </a:r>
            <a:r>
              <a:rPr lang="de-DE" sz="1600"/>
              <a:t> </a:t>
            </a:r>
            <a:r>
              <a:rPr lang="de-DE" sz="1600" err="1"/>
              <a:t>regions</a:t>
            </a:r>
            <a:r>
              <a:rPr lang="de-DE" sz="1600"/>
              <a:t> in </a:t>
            </a:r>
            <a:r>
              <a:rPr lang="de-DE" sz="1600" err="1"/>
              <a:t>the</a:t>
            </a:r>
            <a:r>
              <a:rPr lang="de-DE" sz="1600"/>
              <a:t> 1000 Genome </a:t>
            </a:r>
            <a:r>
              <a:rPr lang="de-DE" sz="1600" err="1"/>
              <a:t>project</a:t>
            </a:r>
            <a:r>
              <a:rPr lang="de-DE" sz="1600"/>
              <a:t>.</a:t>
            </a:r>
          </a:p>
        </p:txBody>
      </p:sp>
    </p:spTree>
    <p:extLst>
      <p:ext uri="{BB962C8B-B14F-4D97-AF65-F5344CB8AC3E}">
        <p14:creationId xmlns:p14="http://schemas.microsoft.com/office/powerpoint/2010/main" val="87409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A9A9-06DF-E0F0-10DC-32F034923354}"/>
              </a:ext>
            </a:extLst>
          </p:cNvPr>
          <p:cNvSpPr>
            <a:spLocks noGrp="1"/>
          </p:cNvSpPr>
          <p:nvPr>
            <p:ph type="title"/>
          </p:nvPr>
        </p:nvSpPr>
        <p:spPr>
          <a:xfrm>
            <a:off x="906993" y="1469710"/>
            <a:ext cx="4282157" cy="1103592"/>
          </a:xfrm>
        </p:spPr>
        <p:txBody>
          <a:bodyPr/>
          <a:lstStyle/>
          <a:p>
            <a:r>
              <a:rPr lang="en-US"/>
              <a:t>If you don´t like cilantro try:</a:t>
            </a:r>
          </a:p>
        </p:txBody>
      </p:sp>
      <p:pic>
        <p:nvPicPr>
          <p:cNvPr id="5" name="Content Placeholder 4">
            <a:extLst>
              <a:ext uri="{FF2B5EF4-FFF2-40B4-BE49-F238E27FC236}">
                <a16:creationId xmlns:a16="http://schemas.microsoft.com/office/drawing/2014/main" id="{8F17E527-3B25-B2B2-749D-59BF223DB1ED}"/>
              </a:ext>
            </a:extLst>
          </p:cNvPr>
          <p:cNvPicPr>
            <a:picLocks noGrp="1" noChangeAspect="1"/>
          </p:cNvPicPr>
          <p:nvPr>
            <p:ph idx="1"/>
          </p:nvPr>
        </p:nvPicPr>
        <p:blipFill>
          <a:blip r:embed="rId2"/>
          <a:stretch>
            <a:fillRect/>
          </a:stretch>
        </p:blipFill>
        <p:spPr>
          <a:xfrm>
            <a:off x="466703" y="2578520"/>
            <a:ext cx="4877009" cy="2684238"/>
          </a:xfrm>
        </p:spPr>
      </p:pic>
      <p:sp>
        <p:nvSpPr>
          <p:cNvPr id="4" name="Slide Number Placeholder 3">
            <a:extLst>
              <a:ext uri="{FF2B5EF4-FFF2-40B4-BE49-F238E27FC236}">
                <a16:creationId xmlns:a16="http://schemas.microsoft.com/office/drawing/2014/main" id="{7063E7C5-05CF-DC00-92A8-4D60B716E292}"/>
              </a:ext>
            </a:extLst>
          </p:cNvPr>
          <p:cNvSpPr>
            <a:spLocks noGrp="1"/>
          </p:cNvSpPr>
          <p:nvPr>
            <p:ph type="sldNum" sz="quarter" idx="12"/>
          </p:nvPr>
        </p:nvSpPr>
        <p:spPr/>
        <p:txBody>
          <a:bodyPr/>
          <a:lstStyle/>
          <a:p>
            <a:fld id="{CC057153-B650-4DEB-B370-79DDCFDCE934}" type="slidenum">
              <a:rPr lang="en-US" smtClean="0"/>
              <a:t>19</a:t>
            </a:fld>
            <a:endParaRPr lang="en-US"/>
          </a:p>
        </p:txBody>
      </p:sp>
      <p:pic>
        <p:nvPicPr>
          <p:cNvPr id="7" name="Content Placeholder 4">
            <a:extLst>
              <a:ext uri="{FF2B5EF4-FFF2-40B4-BE49-F238E27FC236}">
                <a16:creationId xmlns:a16="http://schemas.microsoft.com/office/drawing/2014/main" id="{86EE5134-CE6E-7480-1CF1-6038C9018AD7}"/>
              </a:ext>
            </a:extLst>
          </p:cNvPr>
          <p:cNvPicPr>
            <a:picLocks noChangeAspect="1"/>
          </p:cNvPicPr>
          <p:nvPr/>
        </p:nvPicPr>
        <p:blipFill>
          <a:blip r:embed="rId2"/>
          <a:stretch>
            <a:fillRect/>
          </a:stretch>
        </p:blipFill>
        <p:spPr>
          <a:xfrm flipH="1">
            <a:off x="6349919" y="2574848"/>
            <a:ext cx="4955545" cy="2684238"/>
          </a:xfrm>
          <a:prstGeom prst="rect">
            <a:avLst/>
          </a:prstGeom>
        </p:spPr>
      </p:pic>
      <p:sp>
        <p:nvSpPr>
          <p:cNvPr id="9" name="Title 1">
            <a:extLst>
              <a:ext uri="{FF2B5EF4-FFF2-40B4-BE49-F238E27FC236}">
                <a16:creationId xmlns:a16="http://schemas.microsoft.com/office/drawing/2014/main" id="{E2BED9F1-10AC-CC29-1456-1029BBD671B2}"/>
              </a:ext>
            </a:extLst>
          </p:cNvPr>
          <p:cNvSpPr txBox="1">
            <a:spLocks/>
          </p:cNvSpPr>
          <p:nvPr/>
        </p:nvSpPr>
        <p:spPr>
          <a:xfrm>
            <a:off x="7907651" y="2362751"/>
            <a:ext cx="4282157" cy="1554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a:solidFill>
                  <a:srgbClr val="92D050"/>
                </a:solidFill>
              </a:rPr>
              <a:t>AGAIN </a:t>
            </a:r>
          </a:p>
        </p:txBody>
      </p:sp>
      <p:pic>
        <p:nvPicPr>
          <p:cNvPr id="11" name="Picture 10" descr="Keine Fotobeschreibung verfügbar.">
            <a:extLst>
              <a:ext uri="{FF2B5EF4-FFF2-40B4-BE49-F238E27FC236}">
                <a16:creationId xmlns:a16="http://schemas.microsoft.com/office/drawing/2014/main" id="{7C2A2F1A-80AC-09D2-C63C-AFBEFA66938D}"/>
              </a:ext>
            </a:extLst>
          </p:cNvPr>
          <p:cNvPicPr>
            <a:picLocks noChangeAspect="1"/>
          </p:cNvPicPr>
          <p:nvPr/>
        </p:nvPicPr>
        <p:blipFill>
          <a:blip r:embed="rId3"/>
          <a:stretch>
            <a:fillRect/>
          </a:stretch>
        </p:blipFill>
        <p:spPr>
          <a:xfrm>
            <a:off x="7702421" y="4607767"/>
            <a:ext cx="2012303" cy="2035629"/>
          </a:xfrm>
          <a:prstGeom prst="rect">
            <a:avLst/>
          </a:prstGeom>
        </p:spPr>
      </p:pic>
      <p:pic>
        <p:nvPicPr>
          <p:cNvPr id="12" name="Picture 11" descr="Cilantro Love - Openclipart">
            <a:extLst>
              <a:ext uri="{FF2B5EF4-FFF2-40B4-BE49-F238E27FC236}">
                <a16:creationId xmlns:a16="http://schemas.microsoft.com/office/drawing/2014/main" id="{282CB1E5-F47E-4494-E51B-08AB305E5E32}"/>
              </a:ext>
            </a:extLst>
          </p:cNvPr>
          <p:cNvPicPr>
            <a:picLocks noChangeAspect="1"/>
          </p:cNvPicPr>
          <p:nvPr/>
        </p:nvPicPr>
        <p:blipFill>
          <a:blip r:embed="rId4"/>
          <a:stretch>
            <a:fillRect/>
          </a:stretch>
        </p:blipFill>
        <p:spPr>
          <a:xfrm>
            <a:off x="5990350" y="5035225"/>
            <a:ext cx="1572014" cy="1608365"/>
          </a:xfrm>
          <a:prstGeom prst="rect">
            <a:avLst/>
          </a:prstGeom>
        </p:spPr>
      </p:pic>
      <p:pic>
        <p:nvPicPr>
          <p:cNvPr id="14" name="Picture 13" descr="Cilantro Love - Openclipart">
            <a:extLst>
              <a:ext uri="{FF2B5EF4-FFF2-40B4-BE49-F238E27FC236}">
                <a16:creationId xmlns:a16="http://schemas.microsoft.com/office/drawing/2014/main" id="{A1BEF8D5-9097-B968-9A1D-7CB2E245C152}"/>
              </a:ext>
            </a:extLst>
          </p:cNvPr>
          <p:cNvPicPr>
            <a:picLocks noChangeAspect="1"/>
          </p:cNvPicPr>
          <p:nvPr/>
        </p:nvPicPr>
        <p:blipFill>
          <a:blip r:embed="rId4"/>
          <a:stretch>
            <a:fillRect/>
          </a:stretch>
        </p:blipFill>
        <p:spPr>
          <a:xfrm>
            <a:off x="9874995" y="5024339"/>
            <a:ext cx="1572014" cy="1608365"/>
          </a:xfrm>
          <a:prstGeom prst="rect">
            <a:avLst/>
          </a:prstGeom>
        </p:spPr>
      </p:pic>
      <p:sp>
        <p:nvSpPr>
          <p:cNvPr id="15" name="Heart 14">
            <a:extLst>
              <a:ext uri="{FF2B5EF4-FFF2-40B4-BE49-F238E27FC236}">
                <a16:creationId xmlns:a16="http://schemas.microsoft.com/office/drawing/2014/main" id="{95324A9D-E8EA-30D6-E717-9B17854B589C}"/>
              </a:ext>
            </a:extLst>
          </p:cNvPr>
          <p:cNvSpPr/>
          <p:nvPr/>
        </p:nvSpPr>
        <p:spPr>
          <a:xfrm>
            <a:off x="6951306" y="1290734"/>
            <a:ext cx="1119673" cy="886408"/>
          </a:xfrm>
          <a:prstGeom prst="hear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art 15">
            <a:extLst>
              <a:ext uri="{FF2B5EF4-FFF2-40B4-BE49-F238E27FC236}">
                <a16:creationId xmlns:a16="http://schemas.microsoft.com/office/drawing/2014/main" id="{8E695639-25BC-2C64-5737-06044E8288A5}"/>
              </a:ext>
            </a:extLst>
          </p:cNvPr>
          <p:cNvSpPr/>
          <p:nvPr/>
        </p:nvSpPr>
        <p:spPr>
          <a:xfrm>
            <a:off x="8203161" y="1272590"/>
            <a:ext cx="1119673" cy="886408"/>
          </a:xfrm>
          <a:prstGeom prst="hear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art 16">
            <a:extLst>
              <a:ext uri="{FF2B5EF4-FFF2-40B4-BE49-F238E27FC236}">
                <a16:creationId xmlns:a16="http://schemas.microsoft.com/office/drawing/2014/main" id="{B650E0DF-DEB2-A584-EC22-191791D89B38}"/>
              </a:ext>
            </a:extLst>
          </p:cNvPr>
          <p:cNvSpPr/>
          <p:nvPr/>
        </p:nvSpPr>
        <p:spPr>
          <a:xfrm>
            <a:off x="9488712" y="1269999"/>
            <a:ext cx="1119673" cy="886408"/>
          </a:xfrm>
          <a:prstGeom prst="hear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B834E23-EB7B-2A33-115A-0DF9FCC3E533}"/>
              </a:ext>
            </a:extLst>
          </p:cNvPr>
          <p:cNvPicPr>
            <a:picLocks noChangeAspect="1"/>
          </p:cNvPicPr>
          <p:nvPr/>
        </p:nvPicPr>
        <p:blipFill>
          <a:blip r:embed="rId5"/>
          <a:stretch>
            <a:fillRect/>
          </a:stretch>
        </p:blipFill>
        <p:spPr>
          <a:xfrm rot="18480000">
            <a:off x="10464863" y="3490620"/>
            <a:ext cx="1370436" cy="895351"/>
          </a:xfrm>
          <a:prstGeom prst="rect">
            <a:avLst/>
          </a:prstGeom>
        </p:spPr>
      </p:pic>
      <p:pic>
        <p:nvPicPr>
          <p:cNvPr id="19" name="Picture 18">
            <a:extLst>
              <a:ext uri="{FF2B5EF4-FFF2-40B4-BE49-F238E27FC236}">
                <a16:creationId xmlns:a16="http://schemas.microsoft.com/office/drawing/2014/main" id="{38510FC3-F45D-BA2D-8F9D-EF5769C5EB71}"/>
              </a:ext>
            </a:extLst>
          </p:cNvPr>
          <p:cNvPicPr>
            <a:picLocks noChangeAspect="1"/>
          </p:cNvPicPr>
          <p:nvPr/>
        </p:nvPicPr>
        <p:blipFill>
          <a:blip r:embed="rId5"/>
          <a:stretch>
            <a:fillRect/>
          </a:stretch>
        </p:blipFill>
        <p:spPr>
          <a:xfrm rot="2940000">
            <a:off x="5441883" y="3467293"/>
            <a:ext cx="1370436" cy="895351"/>
          </a:xfrm>
          <a:prstGeom prst="rect">
            <a:avLst/>
          </a:prstGeom>
        </p:spPr>
      </p:pic>
    </p:spTree>
    <p:extLst>
      <p:ext uri="{BB962C8B-B14F-4D97-AF65-F5344CB8AC3E}">
        <p14:creationId xmlns:p14="http://schemas.microsoft.com/office/powerpoint/2010/main" val="20385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8E96E-162C-0E31-96F4-2EB71ED7E2C0}"/>
              </a:ext>
            </a:extLst>
          </p:cNvPr>
          <p:cNvSpPr>
            <a:spLocks noGrp="1"/>
          </p:cNvSpPr>
          <p:nvPr>
            <p:ph type="title"/>
          </p:nvPr>
        </p:nvSpPr>
        <p:spPr/>
        <p:txBody>
          <a:bodyPr/>
          <a:lstStyle/>
          <a:p>
            <a:r>
              <a:rPr lang="de-DE"/>
              <a:t>Intro</a:t>
            </a:r>
          </a:p>
        </p:txBody>
      </p:sp>
      <p:sp>
        <p:nvSpPr>
          <p:cNvPr id="7" name="Content Placeholder 6">
            <a:extLst>
              <a:ext uri="{FF2B5EF4-FFF2-40B4-BE49-F238E27FC236}">
                <a16:creationId xmlns:a16="http://schemas.microsoft.com/office/drawing/2014/main" id="{F8050AF2-6B5A-6226-6287-27B0D2F6DE30}"/>
              </a:ext>
            </a:extLst>
          </p:cNvPr>
          <p:cNvSpPr>
            <a:spLocks noGrp="1"/>
          </p:cNvSpPr>
          <p:nvPr>
            <p:ph idx="1"/>
          </p:nvPr>
        </p:nvSpPr>
        <p:spPr>
          <a:xfrm>
            <a:off x="612647" y="1508569"/>
            <a:ext cx="10653579" cy="4593828"/>
          </a:xfrm>
        </p:spPr>
        <p:txBody>
          <a:bodyPr vert="horz" lIns="91440" tIns="45720" rIns="91440" bIns="45720" rtlCol="0" anchor="t">
            <a:normAutofit/>
          </a:bodyPr>
          <a:lstStyle/>
          <a:p>
            <a:r>
              <a:rPr lang="en-US" b="1"/>
              <a:t>What do you associate Cilantro taste with?</a:t>
            </a:r>
          </a:p>
          <a:p>
            <a:endParaRPr lang="en-US"/>
          </a:p>
          <a:p>
            <a:r>
              <a:rPr lang="en-US" b="1"/>
              <a:t>Heritable Hate: </a:t>
            </a:r>
            <a:br>
              <a:rPr lang="en-US"/>
            </a:br>
            <a:r>
              <a:rPr lang="en-US"/>
              <a:t>-&gt; twin studies show dislike might depend on genetic variations and predispositions</a:t>
            </a:r>
          </a:p>
          <a:p>
            <a:endParaRPr lang="en-US"/>
          </a:p>
          <a:p>
            <a:r>
              <a:rPr lang="en-US" b="1"/>
              <a:t>Gene Candidates determining cilantro dislike:</a:t>
            </a:r>
            <a:endParaRPr lang="en-US"/>
          </a:p>
        </p:txBody>
      </p:sp>
      <p:pic>
        <p:nvPicPr>
          <p:cNvPr id="11" name="Picture 10">
            <a:extLst>
              <a:ext uri="{FF2B5EF4-FFF2-40B4-BE49-F238E27FC236}">
                <a16:creationId xmlns:a16="http://schemas.microsoft.com/office/drawing/2014/main" id="{14BDAE94-356B-D3FE-A480-D9756B5A2E61}"/>
              </a:ext>
            </a:extLst>
          </p:cNvPr>
          <p:cNvPicPr>
            <a:picLocks noChangeAspect="1"/>
          </p:cNvPicPr>
          <p:nvPr/>
        </p:nvPicPr>
        <p:blipFill>
          <a:blip r:embed="rId3"/>
          <a:stretch>
            <a:fillRect/>
          </a:stretch>
        </p:blipFill>
        <p:spPr>
          <a:xfrm>
            <a:off x="10094148" y="551076"/>
            <a:ext cx="1749779" cy="1730964"/>
          </a:xfrm>
          <a:prstGeom prst="rect">
            <a:avLst/>
          </a:prstGeom>
        </p:spPr>
      </p:pic>
      <p:graphicFrame>
        <p:nvGraphicFramePr>
          <p:cNvPr id="12" name="Table 11">
            <a:extLst>
              <a:ext uri="{FF2B5EF4-FFF2-40B4-BE49-F238E27FC236}">
                <a16:creationId xmlns:a16="http://schemas.microsoft.com/office/drawing/2014/main" id="{F449604B-BF9E-D2A7-5025-424F5F6AE274}"/>
              </a:ext>
            </a:extLst>
          </p:cNvPr>
          <p:cNvGraphicFramePr>
            <a:graphicFrameLocks noGrp="1"/>
          </p:cNvGraphicFramePr>
          <p:nvPr>
            <p:extLst>
              <p:ext uri="{D42A27DB-BD31-4B8C-83A1-F6EECF244321}">
                <p14:modId xmlns:p14="http://schemas.microsoft.com/office/powerpoint/2010/main" val="1251722248"/>
              </p:ext>
            </p:extLst>
          </p:nvPr>
        </p:nvGraphicFramePr>
        <p:xfrm>
          <a:off x="1461118" y="4524963"/>
          <a:ext cx="8074563" cy="1385739"/>
        </p:xfrm>
        <a:graphic>
          <a:graphicData uri="http://schemas.openxmlformats.org/drawingml/2006/table">
            <a:tbl>
              <a:tblPr firstRow="1" bandRow="1">
                <a:tableStyleId>{5C22544A-7EE6-4342-B048-85BDC9FD1C3A}</a:tableStyleId>
              </a:tblPr>
              <a:tblGrid>
                <a:gridCol w="2691521">
                  <a:extLst>
                    <a:ext uri="{9D8B030D-6E8A-4147-A177-3AD203B41FA5}">
                      <a16:colId xmlns:a16="http://schemas.microsoft.com/office/drawing/2014/main" val="3274229318"/>
                    </a:ext>
                  </a:extLst>
                </a:gridCol>
                <a:gridCol w="2691521">
                  <a:extLst>
                    <a:ext uri="{9D8B030D-6E8A-4147-A177-3AD203B41FA5}">
                      <a16:colId xmlns:a16="http://schemas.microsoft.com/office/drawing/2014/main" val="2832420067"/>
                    </a:ext>
                  </a:extLst>
                </a:gridCol>
                <a:gridCol w="2691521">
                  <a:extLst>
                    <a:ext uri="{9D8B030D-6E8A-4147-A177-3AD203B41FA5}">
                      <a16:colId xmlns:a16="http://schemas.microsoft.com/office/drawing/2014/main" val="1356079409"/>
                    </a:ext>
                  </a:extLst>
                </a:gridCol>
              </a:tblGrid>
              <a:tr h="298147">
                <a:tc>
                  <a:txBody>
                    <a:bodyPr/>
                    <a:lstStyle/>
                    <a:p>
                      <a:pPr lvl="0">
                        <a:buNone/>
                      </a:pPr>
                      <a:r>
                        <a:rPr lang="de-CH" sz="1800" b="1" i="1" u="none" strike="noStrike" noProof="0">
                          <a:solidFill>
                            <a:schemeClr val="bg1"/>
                          </a:solidFill>
                          <a:latin typeface="Aptos"/>
                        </a:rPr>
                        <a:t>OR6A2</a:t>
                      </a:r>
                      <a:r>
                        <a:rPr lang="de-CH" sz="1800" b="1" i="0" u="none" strike="noStrike" noProof="0">
                          <a:solidFill>
                            <a:schemeClr val="bg1"/>
                          </a:solidFill>
                          <a:latin typeface="Aptos"/>
                        </a:rPr>
                        <a:t> </a:t>
                      </a:r>
                      <a:endParaRPr lang="en-US" sz="1800" b="1">
                        <a:solidFill>
                          <a:schemeClr val="bg1"/>
                        </a:solidFill>
                        <a:latin typeface="Aptos"/>
                      </a:endParaRPr>
                    </a:p>
                  </a:txBody>
                  <a:tcPr/>
                </a:tc>
                <a:tc>
                  <a:txBody>
                    <a:bodyPr/>
                    <a:lstStyle/>
                    <a:p>
                      <a:pPr lvl="0">
                        <a:buNone/>
                      </a:pPr>
                      <a:r>
                        <a:rPr lang="de-DE" sz="1800" b="1" i="1" u="none" strike="noStrike" noProof="0">
                          <a:solidFill>
                            <a:schemeClr val="bg1"/>
                          </a:solidFill>
                          <a:latin typeface="Aptos"/>
                        </a:rPr>
                        <a:t>TAS2R1 </a:t>
                      </a:r>
                      <a:endParaRPr lang="en-US" sz="1800" b="1" i="1">
                        <a:solidFill>
                          <a:schemeClr val="bg1"/>
                        </a:solidFill>
                        <a:latin typeface="Aptos"/>
                      </a:endParaRPr>
                    </a:p>
                  </a:txBody>
                  <a:tcPr/>
                </a:tc>
                <a:tc>
                  <a:txBody>
                    <a:bodyPr/>
                    <a:lstStyle/>
                    <a:p>
                      <a:pPr lvl="0">
                        <a:buNone/>
                      </a:pPr>
                      <a:r>
                        <a:rPr lang="de-DE" sz="1800" b="1" i="1" u="none" strike="noStrike" noProof="0">
                          <a:solidFill>
                            <a:schemeClr val="bg1"/>
                          </a:solidFill>
                          <a:latin typeface="Aptos"/>
                        </a:rPr>
                        <a:t>OR4N5 </a:t>
                      </a:r>
                      <a:endParaRPr lang="en-US" sz="1800" b="1" i="1">
                        <a:solidFill>
                          <a:schemeClr val="bg1"/>
                        </a:solidFill>
                        <a:latin typeface="Aptos"/>
                      </a:endParaRPr>
                    </a:p>
                  </a:txBody>
                  <a:tcPr/>
                </a:tc>
                <a:extLst>
                  <a:ext uri="{0D108BD9-81ED-4DB2-BD59-A6C34878D82A}">
                    <a16:rowId xmlns:a16="http://schemas.microsoft.com/office/drawing/2014/main" val="1011041477"/>
                  </a:ext>
                </a:extLst>
              </a:tr>
              <a:tr h="1019979">
                <a:tc>
                  <a:txBody>
                    <a:bodyPr/>
                    <a:lstStyle/>
                    <a:p>
                      <a:pPr lvl="0">
                        <a:buNone/>
                      </a:pPr>
                      <a:r>
                        <a:rPr lang="en-US" sz="1800" b="0" i="0" u="none" strike="noStrike" noProof="0">
                          <a:latin typeface="Aptos"/>
                        </a:rPr>
                        <a:t>Receptor, highly sensitive to aldehyde chemicals</a:t>
                      </a:r>
                    </a:p>
                    <a:p>
                      <a:pPr lvl="0">
                        <a:buNone/>
                      </a:pPr>
                      <a:endParaRPr lang="en-US" sz="1800" b="0" i="0" u="none" strike="noStrike" noProof="0">
                        <a:latin typeface="Aptos"/>
                      </a:endParaRPr>
                    </a:p>
                  </a:txBody>
                  <a:tcPr/>
                </a:tc>
                <a:tc>
                  <a:txBody>
                    <a:bodyPr/>
                    <a:lstStyle/>
                    <a:p>
                      <a:pPr lvl="0">
                        <a:buNone/>
                      </a:pPr>
                      <a:r>
                        <a:rPr lang="de-DE" sz="1800" b="0" i="0" u="none" strike="noStrike" noProof="0">
                          <a:solidFill>
                            <a:srgbClr val="000000"/>
                          </a:solidFill>
                          <a:latin typeface="Aptos"/>
                        </a:rPr>
                        <a:t>Bitterness receptor</a:t>
                      </a:r>
                      <a:endParaRPr lang="en-US" sz="1800">
                        <a:latin typeface="Aptos"/>
                      </a:endParaRPr>
                    </a:p>
                  </a:txBody>
                  <a:tcPr/>
                </a:tc>
                <a:tc>
                  <a:txBody>
                    <a:bodyPr/>
                    <a:lstStyle/>
                    <a:p>
                      <a:pPr lvl="0">
                        <a:buNone/>
                      </a:pPr>
                      <a:r>
                        <a:rPr lang="de-DE" sz="1800" b="0" i="0" u="none" strike="noStrike" noProof="0">
                          <a:solidFill>
                            <a:srgbClr val="000000"/>
                          </a:solidFill>
                          <a:latin typeface="Aptos"/>
                        </a:rPr>
                        <a:t>Odorant receptor</a:t>
                      </a:r>
                      <a:endParaRPr lang="en-US" sz="1800">
                        <a:latin typeface="Aptos"/>
                      </a:endParaRPr>
                    </a:p>
                  </a:txBody>
                  <a:tcPr/>
                </a:tc>
                <a:extLst>
                  <a:ext uri="{0D108BD9-81ED-4DB2-BD59-A6C34878D82A}">
                    <a16:rowId xmlns:a16="http://schemas.microsoft.com/office/drawing/2014/main" val="1949015808"/>
                  </a:ext>
                </a:extLst>
              </a:tr>
            </a:tbl>
          </a:graphicData>
        </a:graphic>
      </p:graphicFrame>
      <p:pic>
        <p:nvPicPr>
          <p:cNvPr id="15" name="Picture 14" descr="University of Toronto">
            <a:extLst>
              <a:ext uri="{FF2B5EF4-FFF2-40B4-BE49-F238E27FC236}">
                <a16:creationId xmlns:a16="http://schemas.microsoft.com/office/drawing/2014/main" id="{DE8EE05C-B761-B9BC-420A-610FB0E2E1D0}"/>
              </a:ext>
            </a:extLst>
          </p:cNvPr>
          <p:cNvPicPr>
            <a:picLocks noChangeAspect="1"/>
          </p:cNvPicPr>
          <p:nvPr/>
        </p:nvPicPr>
        <p:blipFill>
          <a:blip r:embed="rId4"/>
          <a:srcRect t="13207" r="-568" b="-3066"/>
          <a:stretch/>
        </p:blipFill>
        <p:spPr>
          <a:xfrm>
            <a:off x="6225944" y="5921493"/>
            <a:ext cx="1672208" cy="896898"/>
          </a:xfrm>
          <a:prstGeom prst="rect">
            <a:avLst/>
          </a:prstGeom>
        </p:spPr>
      </p:pic>
      <p:pic>
        <p:nvPicPr>
          <p:cNvPr id="16" name="Picture 15" descr="23andMe – Wikipedia">
            <a:extLst>
              <a:ext uri="{FF2B5EF4-FFF2-40B4-BE49-F238E27FC236}">
                <a16:creationId xmlns:a16="http://schemas.microsoft.com/office/drawing/2014/main" id="{EA8F78FA-E683-B7A4-3E99-F4199C7BDDE2}"/>
              </a:ext>
            </a:extLst>
          </p:cNvPr>
          <p:cNvPicPr>
            <a:picLocks noChangeAspect="1"/>
          </p:cNvPicPr>
          <p:nvPr/>
        </p:nvPicPr>
        <p:blipFill>
          <a:blip r:embed="rId5"/>
          <a:stretch>
            <a:fillRect/>
          </a:stretch>
        </p:blipFill>
        <p:spPr>
          <a:xfrm>
            <a:off x="1901766" y="5987445"/>
            <a:ext cx="1389004" cy="767410"/>
          </a:xfrm>
          <a:prstGeom prst="rect">
            <a:avLst/>
          </a:prstGeom>
        </p:spPr>
      </p:pic>
      <p:sp>
        <p:nvSpPr>
          <p:cNvPr id="18" name="Slide Number Placeholder 17">
            <a:extLst>
              <a:ext uri="{FF2B5EF4-FFF2-40B4-BE49-F238E27FC236}">
                <a16:creationId xmlns:a16="http://schemas.microsoft.com/office/drawing/2014/main" id="{47B8F7E3-AB25-D248-6B54-B2EEC34186D4}"/>
              </a:ext>
            </a:extLst>
          </p:cNvPr>
          <p:cNvSpPr>
            <a:spLocks noGrp="1"/>
          </p:cNvSpPr>
          <p:nvPr>
            <p:ph type="sldNum" sz="quarter" idx="12"/>
          </p:nvPr>
        </p:nvSpPr>
        <p:spPr/>
        <p:txBody>
          <a:bodyPr/>
          <a:lstStyle/>
          <a:p>
            <a:fld id="{CC057153-B650-4DEB-B370-79DDCFDCE934}" type="slidenum">
              <a:rPr lang="en-US" smtClean="0"/>
              <a:t>2</a:t>
            </a:fld>
            <a:endParaRPr lang="en-US"/>
          </a:p>
        </p:txBody>
      </p:sp>
    </p:spTree>
    <p:extLst>
      <p:ext uri="{BB962C8B-B14F-4D97-AF65-F5344CB8AC3E}">
        <p14:creationId xmlns:p14="http://schemas.microsoft.com/office/powerpoint/2010/main" val="232919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4627-93FA-AF81-BAE8-D505EC2A3606}"/>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0D59670E-21FE-3A07-51B9-0868A441000F}"/>
              </a:ext>
            </a:extLst>
          </p:cNvPr>
          <p:cNvSpPr>
            <a:spLocks noGrp="1"/>
          </p:cNvSpPr>
          <p:nvPr>
            <p:ph idx="1"/>
          </p:nvPr>
        </p:nvSpPr>
        <p:spPr/>
        <p:txBody>
          <a:bodyPr vert="horz" lIns="91440" tIns="45720" rIns="91440" bIns="45720" rtlCol="0" anchor="t">
            <a:normAutofit/>
          </a:bodyPr>
          <a:lstStyle/>
          <a:p>
            <a:pPr marL="457200" indent="-457200">
              <a:buAutoNum type="arabicPeriod"/>
            </a:pPr>
            <a:endParaRPr lang="en-US"/>
          </a:p>
          <a:p>
            <a:pPr marL="457200" indent="-457200">
              <a:buAutoNum type="arabicPeriod"/>
            </a:pPr>
            <a:endParaRPr lang="en-US"/>
          </a:p>
          <a:p>
            <a:pPr marL="457200" indent="-457200">
              <a:buAutoNum type="arabicPeriod"/>
            </a:pPr>
            <a:endParaRPr lang="en-US"/>
          </a:p>
        </p:txBody>
      </p:sp>
      <p:sp>
        <p:nvSpPr>
          <p:cNvPr id="4" name="Slide Number Placeholder 3">
            <a:extLst>
              <a:ext uri="{FF2B5EF4-FFF2-40B4-BE49-F238E27FC236}">
                <a16:creationId xmlns:a16="http://schemas.microsoft.com/office/drawing/2014/main" id="{3631333B-B2C3-4B00-F0EC-3AD83DBCC9E1}"/>
              </a:ext>
            </a:extLst>
          </p:cNvPr>
          <p:cNvSpPr>
            <a:spLocks noGrp="1"/>
          </p:cNvSpPr>
          <p:nvPr>
            <p:ph type="sldNum" sz="quarter" idx="12"/>
          </p:nvPr>
        </p:nvSpPr>
        <p:spPr/>
        <p:txBody>
          <a:bodyPr/>
          <a:lstStyle/>
          <a:p>
            <a:fld id="{CC057153-B650-4DEB-B370-79DDCFDCE934}" type="slidenum">
              <a:rPr lang="en-US" smtClean="0"/>
              <a:t>20</a:t>
            </a:fld>
            <a:endParaRPr lang="en-US"/>
          </a:p>
        </p:txBody>
      </p:sp>
      <p:sp>
        <p:nvSpPr>
          <p:cNvPr id="7" name="TextBox 6">
            <a:extLst>
              <a:ext uri="{FF2B5EF4-FFF2-40B4-BE49-F238E27FC236}">
                <a16:creationId xmlns:a16="http://schemas.microsoft.com/office/drawing/2014/main" id="{0B8F4475-C0F9-22F8-7F31-52E8DF1C8416}"/>
              </a:ext>
            </a:extLst>
          </p:cNvPr>
          <p:cNvSpPr txBox="1"/>
          <p:nvPr/>
        </p:nvSpPr>
        <p:spPr>
          <a:xfrm>
            <a:off x="316523" y="1276350"/>
            <a:ext cx="11746523"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Aptos"/>
                <a:ea typeface="+mn-lt"/>
                <a:cs typeface="+mn-lt"/>
              </a:rPr>
              <a:t>Liu, CC., </a:t>
            </a:r>
            <a:r>
              <a:rPr lang="en-US" sz="1500" err="1">
                <a:latin typeface="Aptos"/>
                <a:ea typeface="+mn-lt"/>
                <a:cs typeface="+mn-lt"/>
              </a:rPr>
              <a:t>Shringarpure</a:t>
            </a:r>
            <a:r>
              <a:rPr lang="en-US" sz="1500">
                <a:latin typeface="Aptos"/>
                <a:ea typeface="+mn-lt"/>
                <a:cs typeface="+mn-lt"/>
              </a:rPr>
              <a:t>, S., Lange, K., Novembre, J. (2020). Exploring Population Structure with Admixture Models and Principal Component Analysis. In: </a:t>
            </a:r>
            <a:r>
              <a:rPr lang="en-US" sz="1500" err="1">
                <a:latin typeface="Aptos"/>
                <a:ea typeface="+mn-lt"/>
                <a:cs typeface="+mn-lt"/>
              </a:rPr>
              <a:t>Dutheil</a:t>
            </a:r>
            <a:r>
              <a:rPr lang="en-US" sz="1500">
                <a:latin typeface="Aptos"/>
                <a:ea typeface="+mn-lt"/>
                <a:cs typeface="+mn-lt"/>
              </a:rPr>
              <a:t>, J.Y. (eds) Statistical Population Genomics. Methods in Molecular Biology, vol 2090. Humana, New York, NY. </a:t>
            </a:r>
            <a:r>
              <a:rPr lang="en-US" sz="1500" err="1">
                <a:latin typeface="Aptos"/>
                <a:ea typeface="+mn-lt"/>
                <a:cs typeface="+mn-lt"/>
              </a:rPr>
              <a:t>https:doi.org</a:t>
            </a:r>
            <a:r>
              <a:rPr lang="en-US" sz="1500">
                <a:latin typeface="Aptos"/>
                <a:ea typeface="+mn-lt"/>
                <a:cs typeface="+mn-lt"/>
              </a:rPr>
              <a:t>/10.1007/978-1-0716-0199-0_4</a:t>
            </a:r>
          </a:p>
          <a:p>
            <a:endParaRPr lang="en-US" sz="1500">
              <a:latin typeface="Aptos"/>
            </a:endParaRPr>
          </a:p>
          <a:p>
            <a:r>
              <a:rPr lang="en-US" sz="1500">
                <a:solidFill>
                  <a:srgbClr val="000000"/>
                </a:solidFill>
                <a:latin typeface="Aptos"/>
                <a:hlinkClick r:id="rId3">
                  <a:extLst>
                    <a:ext uri="{A12FA001-AC4F-418D-AE19-62706E023703}">
                      <ahyp:hlinkClr xmlns:ahyp="http://schemas.microsoft.com/office/drawing/2018/hyperlinkcolor" val="tx"/>
                    </a:ext>
                  </a:extLst>
                </a:hlinkClick>
              </a:rPr>
              <a:t> </a:t>
            </a:r>
            <a:r>
              <a:rPr lang="en-US" sz="1500">
                <a:latin typeface="Aptos"/>
                <a:hlinkClick r:id="rId3">
                  <a:extLst>
                    <a:ext uri="{A12FA001-AC4F-418D-AE19-62706E023703}">
                      <ahyp:hlinkClr xmlns:ahyp="http://schemas.microsoft.com/office/drawing/2018/hyperlinkcolor" val="tx"/>
                    </a:ext>
                  </a:extLst>
                </a:hlinkClick>
              </a:rPr>
              <a:t>https://www.23andme.com/en-int/genetic-science/</a:t>
            </a:r>
            <a:r>
              <a:rPr lang="en-US" sz="1500">
                <a:latin typeface="Aptos"/>
              </a:rPr>
              <a:t>    Accessed 01.05.2025</a:t>
            </a:r>
          </a:p>
          <a:p>
            <a:endParaRPr lang="en-US" sz="1500">
              <a:latin typeface="Aptos"/>
            </a:endParaRPr>
          </a:p>
          <a:p>
            <a:r>
              <a:rPr lang="de-DE" sz="1500">
                <a:latin typeface="Aptos"/>
                <a:ea typeface="+mn-lt"/>
                <a:cs typeface="+mn-lt"/>
                <a:hlinkClick r:id="rId4"/>
              </a:rPr>
              <a:t>https://www.uniprot.org/uniprotkb/Q9NYW7/entry</a:t>
            </a:r>
            <a:r>
              <a:rPr lang="de-DE" sz="1500">
                <a:latin typeface="Aptos"/>
                <a:ea typeface="+mn-lt"/>
                <a:cs typeface="+mn-lt"/>
              </a:rPr>
              <a:t> </a:t>
            </a:r>
            <a:r>
              <a:rPr lang="en-US" sz="1500">
                <a:latin typeface="Aptos"/>
                <a:ea typeface="+mn-lt"/>
                <a:cs typeface="+mn-lt"/>
              </a:rPr>
              <a:t> Accessed 01.05.2025</a:t>
            </a:r>
          </a:p>
          <a:p>
            <a:endParaRPr lang="en-US" sz="1500">
              <a:latin typeface="Aptos"/>
            </a:endParaRPr>
          </a:p>
          <a:p>
            <a:r>
              <a:rPr lang="de-DE" sz="1500">
                <a:latin typeface="Aptos"/>
                <a:ea typeface="+mn-lt"/>
                <a:cs typeface="+mn-lt"/>
                <a:hlinkClick r:id="rId5"/>
              </a:rPr>
              <a:t>https://www.uniprot.org/uniprotkb/Q8IXE1/entry#function</a:t>
            </a:r>
            <a:r>
              <a:rPr lang="de-DE" sz="1500">
                <a:latin typeface="Aptos"/>
                <a:ea typeface="+mn-lt"/>
                <a:cs typeface="+mn-lt"/>
              </a:rPr>
              <a:t> </a:t>
            </a:r>
            <a:r>
              <a:rPr lang="en-US" sz="1500">
                <a:latin typeface="Aptos"/>
                <a:ea typeface="+mn-lt"/>
                <a:cs typeface="+mn-lt"/>
              </a:rPr>
              <a:t>Accessed 01.05.2025</a:t>
            </a:r>
          </a:p>
          <a:p>
            <a:endParaRPr lang="en-US" sz="1500">
              <a:latin typeface="Aptos"/>
              <a:ea typeface="+mn-lt"/>
              <a:cs typeface="+mn-lt"/>
            </a:endParaRPr>
          </a:p>
          <a:p>
            <a:r>
              <a:rPr lang="en-US" sz="1500">
                <a:latin typeface="Aptos"/>
                <a:ea typeface="+mn-lt"/>
                <a:cs typeface="+mn-lt"/>
              </a:rPr>
              <a:t>Eriksson, N., Wu, S., Do, C.B. </a:t>
            </a:r>
            <a:r>
              <a:rPr lang="en-US" sz="1500" i="1">
                <a:latin typeface="Aptos"/>
                <a:ea typeface="+mn-lt"/>
                <a:cs typeface="+mn-lt"/>
              </a:rPr>
              <a:t>et al.</a:t>
            </a:r>
            <a:r>
              <a:rPr lang="en-US" sz="1500">
                <a:latin typeface="Aptos"/>
                <a:ea typeface="+mn-lt"/>
                <a:cs typeface="+mn-lt"/>
              </a:rPr>
              <a:t> A genetic variant near olfactory receptor genes influences cilantro preference. </a:t>
            </a:r>
            <a:r>
              <a:rPr lang="en-US" sz="1500" i="1" err="1">
                <a:latin typeface="Aptos"/>
                <a:ea typeface="+mn-lt"/>
                <a:cs typeface="+mn-lt"/>
              </a:rPr>
              <a:t>Flavour</a:t>
            </a:r>
            <a:r>
              <a:rPr lang="en-US" sz="1500">
                <a:latin typeface="Aptos"/>
                <a:ea typeface="+mn-lt"/>
                <a:cs typeface="+mn-lt"/>
              </a:rPr>
              <a:t> </a:t>
            </a:r>
            <a:r>
              <a:rPr lang="en-US" sz="1500" b="1">
                <a:latin typeface="Aptos"/>
                <a:ea typeface="+mn-lt"/>
                <a:cs typeface="+mn-lt"/>
              </a:rPr>
              <a:t>1</a:t>
            </a:r>
            <a:r>
              <a:rPr lang="en-US" sz="1500">
                <a:latin typeface="Aptos"/>
                <a:ea typeface="+mn-lt"/>
                <a:cs typeface="+mn-lt"/>
              </a:rPr>
              <a:t>, 22 (2012). </a:t>
            </a:r>
            <a:br>
              <a:rPr lang="en-US" sz="1500">
                <a:latin typeface="Aptos"/>
                <a:ea typeface="+mn-lt"/>
                <a:cs typeface="+mn-lt"/>
              </a:rPr>
            </a:br>
            <a:r>
              <a:rPr lang="en-US" sz="1500">
                <a:latin typeface="Aptos"/>
                <a:ea typeface="+mn-lt"/>
                <a:cs typeface="+mn-lt"/>
                <a:hlinkClick r:id="rId6"/>
              </a:rPr>
              <a:t>https://doi.org/10.1186/2044-7248-1-22</a:t>
            </a:r>
            <a:endParaRPr lang="en-US" sz="1500">
              <a:latin typeface="Aptos"/>
            </a:endParaRPr>
          </a:p>
          <a:p>
            <a:endParaRPr lang="en-US" sz="1500">
              <a:latin typeface="Aptos"/>
              <a:ea typeface="+mn-lt"/>
              <a:cs typeface="+mn-lt"/>
            </a:endParaRPr>
          </a:p>
          <a:p>
            <a:r>
              <a:rPr lang="en-US" sz="1500">
                <a:latin typeface="Aptos"/>
                <a:ea typeface="+mn-lt"/>
                <a:cs typeface="+mn-lt"/>
              </a:rPr>
              <a:t>Mauer, L. K. Genetic Determinants of Cilantro Preference. MSc thesis, Univ. Toronto https://</a:t>
            </a:r>
            <a:r>
              <a:rPr lang="en-US" sz="1500" err="1">
                <a:latin typeface="Aptos"/>
                <a:ea typeface="+mn-lt"/>
                <a:cs typeface="+mn-lt"/>
              </a:rPr>
              <a:t>tspace.library.utoronto.ca</a:t>
            </a:r>
            <a:r>
              <a:rPr lang="en-US" sz="1500">
                <a:latin typeface="Aptos"/>
                <a:ea typeface="+mn-lt"/>
                <a:cs typeface="+mn-lt"/>
              </a:rPr>
              <a:t>/bitstream/1807/31335/1/Mauer_Lilli_K_201108_MSc_Thesis.pdf (2011).</a:t>
            </a:r>
            <a:endParaRPr lang="en-US" sz="1500">
              <a:latin typeface="Aptos"/>
            </a:endParaRPr>
          </a:p>
          <a:p>
            <a:endParaRPr lang="en-US" sz="1500">
              <a:latin typeface="Aptos"/>
            </a:endParaRPr>
          </a:p>
          <a:p>
            <a:r>
              <a:rPr lang="en-US" sz="1500">
                <a:latin typeface="Aptos"/>
                <a:ea typeface="+mn-lt"/>
                <a:cs typeface="+mn-lt"/>
              </a:rPr>
              <a:t>Callaway, E. Soapy taste of coriander linked to genetic variants. </a:t>
            </a:r>
            <a:r>
              <a:rPr lang="en-US" sz="1500" i="1">
                <a:latin typeface="Aptos"/>
                <a:ea typeface="+mn-lt"/>
                <a:cs typeface="+mn-lt"/>
              </a:rPr>
              <a:t>Nature</a:t>
            </a:r>
            <a:r>
              <a:rPr lang="en-US" sz="1500">
                <a:latin typeface="Aptos"/>
                <a:ea typeface="+mn-lt"/>
                <a:cs typeface="+mn-lt"/>
              </a:rPr>
              <a:t> (2012). https://</a:t>
            </a:r>
            <a:r>
              <a:rPr lang="en-US" sz="1500" err="1">
                <a:latin typeface="Aptos"/>
                <a:ea typeface="+mn-lt"/>
                <a:cs typeface="+mn-lt"/>
              </a:rPr>
              <a:t>doi.org</a:t>
            </a:r>
            <a:r>
              <a:rPr lang="en-US" sz="1500">
                <a:latin typeface="Aptos"/>
                <a:ea typeface="+mn-lt"/>
                <a:cs typeface="+mn-lt"/>
              </a:rPr>
              <a:t>/10.1038/nature.2012.11398</a:t>
            </a:r>
            <a:endParaRPr lang="en-US" sz="1500">
              <a:latin typeface="Aptos"/>
            </a:endParaRPr>
          </a:p>
          <a:p>
            <a:endParaRPr lang="en-US" sz="1500">
              <a:latin typeface="Aptos"/>
            </a:endParaRPr>
          </a:p>
          <a:p>
            <a:r>
              <a:rPr lang="en-US" sz="1500" b="1">
                <a:latin typeface="Aptos"/>
              </a:rPr>
              <a:t>PCA plots were created in R. Population Distribution plots were created with Admixture. Cartoons were created in </a:t>
            </a:r>
            <a:r>
              <a:rPr lang="en-US" sz="1500" b="1" err="1">
                <a:latin typeface="Aptos"/>
              </a:rPr>
              <a:t>Biorender</a:t>
            </a:r>
            <a:r>
              <a:rPr lang="en-US" sz="1500" b="1">
                <a:latin typeface="Aptos"/>
              </a:rPr>
              <a:t>.</a:t>
            </a:r>
          </a:p>
          <a:p>
            <a:endParaRPr lang="en-US" sz="1500" b="1">
              <a:latin typeface="Aptos"/>
            </a:endParaRPr>
          </a:p>
          <a:p>
            <a:r>
              <a:rPr lang="en-US" sz="1500"/>
              <a:t>C. Trimmer et. Al.</a:t>
            </a:r>
            <a:r>
              <a:rPr lang="en-US" sz="1500">
                <a:ea typeface="+mn-lt"/>
                <a:cs typeface="+mn-lt"/>
              </a:rPr>
              <a:t> Genetic variation across the human olfactory receptor repertoire alters odor perception, </a:t>
            </a:r>
            <a:r>
              <a:rPr lang="en-US" sz="1500" i="1">
                <a:ea typeface="+mn-lt"/>
                <a:cs typeface="+mn-lt"/>
              </a:rPr>
              <a:t>Proc. Natl. Acad. Sci. U.S.A.</a:t>
            </a:r>
            <a:r>
              <a:rPr lang="en-US" sz="1500">
                <a:ea typeface="+mn-lt"/>
                <a:cs typeface="+mn-lt"/>
              </a:rPr>
              <a:t> 116 (19) 9475-9480, </a:t>
            </a:r>
            <a:r>
              <a:rPr lang="en-US" sz="1500">
                <a:ea typeface="+mn-lt"/>
                <a:cs typeface="+mn-lt"/>
                <a:hlinkClick r:id="rId7"/>
              </a:rPr>
              <a:t>https://doi.org/10.1073/pnas.1804106115</a:t>
            </a:r>
            <a:r>
              <a:rPr lang="en-US" sz="1500">
                <a:ea typeface="+mn-lt"/>
                <a:cs typeface="+mn-lt"/>
              </a:rPr>
              <a:t> (2019). </a:t>
            </a:r>
            <a:endParaRPr lang="en-US"/>
          </a:p>
          <a:p>
            <a:endParaRPr lang="en-US" sz="1500" b="1">
              <a:latin typeface="Aptos"/>
            </a:endParaRPr>
          </a:p>
          <a:p>
            <a:endParaRPr lang="en-US" sz="1500">
              <a:latin typeface="Aptos"/>
            </a:endParaRPr>
          </a:p>
          <a:p>
            <a:endParaRPr lang="en-US" sz="1500">
              <a:latin typeface="Aptos"/>
            </a:endParaRPr>
          </a:p>
          <a:p>
            <a:endParaRPr lang="en-US" sz="1500">
              <a:latin typeface="Aptos"/>
            </a:endParaRPr>
          </a:p>
          <a:p>
            <a:endParaRPr lang="en-US" sz="1500">
              <a:latin typeface="Aptos"/>
            </a:endParaRPr>
          </a:p>
          <a:p>
            <a:endParaRPr lang="en-US" sz="1500">
              <a:latin typeface="Aptos"/>
            </a:endParaRPr>
          </a:p>
        </p:txBody>
      </p:sp>
    </p:spTree>
    <p:extLst>
      <p:ext uri="{BB962C8B-B14F-4D97-AF65-F5344CB8AC3E}">
        <p14:creationId xmlns:p14="http://schemas.microsoft.com/office/powerpoint/2010/main" val="1340893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2A0F-1972-B04D-595E-7CCF7632724B}"/>
              </a:ext>
            </a:extLst>
          </p:cNvPr>
          <p:cNvSpPr>
            <a:spLocks noGrp="1"/>
          </p:cNvSpPr>
          <p:nvPr>
            <p:ph type="title"/>
          </p:nvPr>
        </p:nvSpPr>
        <p:spPr>
          <a:xfrm>
            <a:off x="612648" y="567455"/>
            <a:ext cx="11246244" cy="1141665"/>
          </a:xfrm>
        </p:spPr>
        <p:txBody>
          <a:bodyPr/>
          <a:lstStyle/>
          <a:p>
            <a:r>
              <a:rPr lang="en-US"/>
              <a:t>Thesis </a:t>
            </a:r>
            <a:r>
              <a:rPr lang="en-US" b="0">
                <a:ea typeface="+mj-lt"/>
                <a:cs typeface="+mj-lt"/>
              </a:rPr>
              <a:t>Genetic Determinants of Cilantro Preference</a:t>
            </a:r>
            <a:endParaRPr lang="en-US"/>
          </a:p>
        </p:txBody>
      </p:sp>
      <p:sp>
        <p:nvSpPr>
          <p:cNvPr id="3" name="Content Placeholder 2">
            <a:extLst>
              <a:ext uri="{FF2B5EF4-FFF2-40B4-BE49-F238E27FC236}">
                <a16:creationId xmlns:a16="http://schemas.microsoft.com/office/drawing/2014/main" id="{2E6041AA-8B90-C6BB-DB24-2A08A0DA523A}"/>
              </a:ext>
            </a:extLst>
          </p:cNvPr>
          <p:cNvSpPr>
            <a:spLocks noGrp="1"/>
          </p:cNvSpPr>
          <p:nvPr>
            <p:ph idx="1"/>
          </p:nvPr>
        </p:nvSpPr>
        <p:spPr/>
        <p:txBody>
          <a:bodyPr vert="horz" lIns="91440" tIns="45720" rIns="91440" bIns="45720" rtlCol="0" anchor="t">
            <a:normAutofit fontScale="62500" lnSpcReduction="20000"/>
          </a:bodyPr>
          <a:lstStyle/>
          <a:p>
            <a:r>
              <a:rPr lang="en-US" sz="2100" b="1">
                <a:ea typeface="+mn-lt"/>
                <a:cs typeface="+mn-lt"/>
              </a:rPr>
              <a:t>Toronto Nutrigenomics and Health Study </a:t>
            </a:r>
            <a:r>
              <a:rPr lang="en-US">
                <a:ea typeface="+mn-lt"/>
                <a:cs typeface="+mn-lt"/>
              </a:rPr>
              <a:t>Participants (n = 1,639; 1,117 women and 522 men) which is a cross-sectional study investigating gene-diet interactions and biomarkers of chronic disease, as well as genetic determinants of eating behaviors.</a:t>
            </a:r>
          </a:p>
          <a:p>
            <a:r>
              <a:rPr lang="en-US" b="1">
                <a:ea typeface="+mn-lt"/>
                <a:cs typeface="+mn-lt"/>
              </a:rPr>
              <a:t>Subjects </a:t>
            </a:r>
            <a:r>
              <a:rPr lang="en-US">
                <a:ea typeface="+mn-lt"/>
                <a:cs typeface="+mn-lt"/>
              </a:rPr>
              <a:t>were between 20 and 29 years of age </a:t>
            </a:r>
          </a:p>
          <a:p>
            <a:r>
              <a:rPr lang="en-US" b="1">
                <a:ea typeface="+mn-lt"/>
                <a:cs typeface="+mn-lt"/>
              </a:rPr>
              <a:t>Excluded:</a:t>
            </a:r>
            <a:r>
              <a:rPr lang="en-US">
                <a:ea typeface="+mn-lt"/>
                <a:cs typeface="+mn-lt"/>
              </a:rPr>
              <a:t> pregnant or breastfeeding, </a:t>
            </a:r>
            <a:r>
              <a:rPr lang="en-US" err="1">
                <a:ea typeface="+mn-lt"/>
                <a:cs typeface="+mn-lt"/>
              </a:rPr>
              <a:t>non-english</a:t>
            </a:r>
            <a:r>
              <a:rPr lang="en-US">
                <a:ea typeface="+mn-lt"/>
                <a:cs typeface="+mn-lt"/>
              </a:rPr>
              <a:t> speakers, or who did not provide a 12- hour fasting venous blood sample, Smokers (n = 105), Subjects with any missing data (n = 10),</a:t>
            </a:r>
            <a:r>
              <a:rPr lang="en-US" sz="2100">
                <a:ea typeface="+mn-lt"/>
                <a:cs typeface="+mn-lt"/>
              </a:rPr>
              <a:t>Subjects who listed more than one ethnicity (n=143) or any group with fewer than 20 subjects were excluded from the current analyses</a:t>
            </a:r>
          </a:p>
          <a:p>
            <a:r>
              <a:rPr lang="en-US" b="1">
                <a:ea typeface="+mn-lt"/>
                <a:cs typeface="+mn-lt"/>
              </a:rPr>
              <a:t> ethnocultural groups (</a:t>
            </a:r>
            <a:r>
              <a:rPr lang="en-US">
                <a:ea typeface="+mn-lt"/>
                <a:cs typeface="+mn-lt"/>
              </a:rPr>
              <a:t>based in self-identification): </a:t>
            </a:r>
            <a:br>
              <a:rPr lang="en-US"/>
            </a:br>
            <a:r>
              <a:rPr lang="en-US">
                <a:ea typeface="+mn-lt"/>
                <a:cs typeface="+mn-lt"/>
              </a:rPr>
              <a:t>six groups (</a:t>
            </a:r>
            <a:r>
              <a:rPr lang="en-US" b="1">
                <a:ea typeface="+mn-lt"/>
                <a:cs typeface="+mn-lt"/>
              </a:rPr>
              <a:t>Caucasian,</a:t>
            </a:r>
            <a:r>
              <a:rPr lang="en-US">
                <a:ea typeface="+mn-lt"/>
                <a:cs typeface="+mn-lt"/>
              </a:rPr>
              <a:t> n = 581; </a:t>
            </a:r>
            <a:r>
              <a:rPr lang="en-US" b="1">
                <a:ea typeface="+mn-lt"/>
                <a:cs typeface="+mn-lt"/>
              </a:rPr>
              <a:t>East Asian</a:t>
            </a:r>
            <a:r>
              <a:rPr lang="en-US">
                <a:ea typeface="+mn-lt"/>
                <a:cs typeface="+mn-lt"/>
              </a:rPr>
              <a:t>, n = 540; </a:t>
            </a:r>
            <a:r>
              <a:rPr lang="en-US" b="1">
                <a:ea typeface="+mn-lt"/>
                <a:cs typeface="+mn-lt"/>
              </a:rPr>
              <a:t>South Asian</a:t>
            </a:r>
            <a:r>
              <a:rPr lang="en-US">
                <a:ea typeface="+mn-lt"/>
                <a:cs typeface="+mn-lt"/>
              </a:rPr>
              <a:t>, n = 165; </a:t>
            </a:r>
            <a:r>
              <a:rPr lang="en-US" b="1">
                <a:ea typeface="+mn-lt"/>
                <a:cs typeface="+mn-lt"/>
              </a:rPr>
              <a:t>Middle Eastern,</a:t>
            </a:r>
            <a:r>
              <a:rPr lang="en-US">
                <a:ea typeface="+mn-lt"/>
                <a:cs typeface="+mn-lt"/>
              </a:rPr>
              <a:t> n =36; </a:t>
            </a:r>
            <a:r>
              <a:rPr lang="en-US" b="1">
                <a:ea typeface="+mn-lt"/>
                <a:cs typeface="+mn-lt"/>
              </a:rPr>
              <a:t>African descent</a:t>
            </a:r>
            <a:r>
              <a:rPr lang="en-US">
                <a:ea typeface="+mn-lt"/>
                <a:cs typeface="+mn-lt"/>
              </a:rPr>
              <a:t>, n = 32; and </a:t>
            </a:r>
            <a:r>
              <a:rPr lang="en-US" b="1">
                <a:ea typeface="+mn-lt"/>
                <a:cs typeface="+mn-lt"/>
              </a:rPr>
              <a:t>Hispanic,</a:t>
            </a:r>
            <a:r>
              <a:rPr lang="en-US">
                <a:ea typeface="+mn-lt"/>
                <a:cs typeface="+mn-lt"/>
              </a:rPr>
              <a:t> n = 27). </a:t>
            </a:r>
          </a:p>
          <a:p>
            <a:r>
              <a:rPr lang="en-US">
                <a:ea typeface="+mn-lt"/>
                <a:cs typeface="+mn-lt"/>
              </a:rPr>
              <a:t>After exclusions, the final sample population consisted of 1,381 subjects (962 women and 419 men).</a:t>
            </a:r>
            <a:endParaRPr lang="en-US"/>
          </a:p>
          <a:p>
            <a:r>
              <a:rPr lang="en-US" b="1">
                <a:ea typeface="+mn-lt"/>
                <a:cs typeface="+mn-lt"/>
              </a:rPr>
              <a:t>East Asians and Caucasians had the highest prevalence of cilantro </a:t>
            </a:r>
            <a:r>
              <a:rPr lang="en-US" b="1" err="1">
                <a:ea typeface="+mn-lt"/>
                <a:cs typeface="+mn-lt"/>
              </a:rPr>
              <a:t>dislikers</a:t>
            </a:r>
            <a:endParaRPr lang="en-US" b="1" err="1"/>
          </a:p>
          <a:p>
            <a:r>
              <a:rPr lang="en-US" b="1">
                <a:ea typeface="+mn-lt"/>
                <a:cs typeface="+mn-lt"/>
              </a:rPr>
              <a:t>genome-wide scans were performed using an Affymetrix 6.0 chip. A </a:t>
            </a:r>
            <a:r>
              <a:rPr lang="en-US" b="1" err="1">
                <a:ea typeface="+mn-lt"/>
                <a:cs typeface="+mn-lt"/>
              </a:rPr>
              <a:t>totalof</a:t>
            </a:r>
            <a:r>
              <a:rPr lang="en-US" b="1">
                <a:ea typeface="+mn-lt"/>
                <a:cs typeface="+mn-lt"/>
              </a:rPr>
              <a:t> 16 SNPs reached GWAS significance (p&lt;5.5x10-6).</a:t>
            </a:r>
            <a:endParaRPr lang="en-US" b="1"/>
          </a:p>
          <a:p>
            <a:r>
              <a:rPr lang="en-US"/>
              <a:t>SNPs: </a:t>
            </a:r>
            <a:r>
              <a:rPr lang="en-US">
                <a:ea typeface="+mn-lt"/>
                <a:cs typeface="+mn-lt"/>
              </a:rPr>
              <a:t>OR4N5 chr14 and TAS5R2 chr 5</a:t>
            </a:r>
          </a:p>
          <a:p>
            <a:r>
              <a:rPr lang="en-US" b="1">
                <a:ea typeface="+mn-lt"/>
                <a:cs typeface="+mn-lt"/>
              </a:rPr>
              <a:t>75% of individuals homozygous for the minor allele of both SNPs reported disliking, whereas 0% of subjects homozygous for the major allele of both SNPs reported disliking</a:t>
            </a:r>
            <a:endParaRPr lang="en-US" b="1"/>
          </a:p>
          <a:p>
            <a:endParaRPr lang="en-US"/>
          </a:p>
          <a:p>
            <a:endParaRPr lang="en-US"/>
          </a:p>
        </p:txBody>
      </p:sp>
      <p:sp>
        <p:nvSpPr>
          <p:cNvPr id="4" name="Slide Number Placeholder 3">
            <a:extLst>
              <a:ext uri="{FF2B5EF4-FFF2-40B4-BE49-F238E27FC236}">
                <a16:creationId xmlns:a16="http://schemas.microsoft.com/office/drawing/2014/main" id="{0B91B4B9-81CE-6AB8-557A-F5023AF35D35}"/>
              </a:ext>
            </a:extLst>
          </p:cNvPr>
          <p:cNvSpPr>
            <a:spLocks noGrp="1"/>
          </p:cNvSpPr>
          <p:nvPr>
            <p:ph type="sldNum" sz="quarter" idx="12"/>
          </p:nvPr>
        </p:nvSpPr>
        <p:spPr/>
        <p:txBody>
          <a:bodyPr/>
          <a:lstStyle/>
          <a:p>
            <a:fld id="{CC057153-B650-4DEB-B370-79DDCFDCE934}" type="slidenum">
              <a:rPr lang="en-US" smtClean="0"/>
              <a:t>21</a:t>
            </a:fld>
            <a:endParaRPr lang="en-US"/>
          </a:p>
        </p:txBody>
      </p:sp>
    </p:spTree>
    <p:extLst>
      <p:ext uri="{BB962C8B-B14F-4D97-AF65-F5344CB8AC3E}">
        <p14:creationId xmlns:p14="http://schemas.microsoft.com/office/powerpoint/2010/main" val="1718587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B1B96-1F9E-2E2A-862D-E71141D0F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54181-267D-8F6E-0465-FBED84BCC1E1}"/>
              </a:ext>
            </a:extLst>
          </p:cNvPr>
          <p:cNvSpPr>
            <a:spLocks noGrp="1"/>
          </p:cNvSpPr>
          <p:nvPr>
            <p:ph type="title"/>
          </p:nvPr>
        </p:nvSpPr>
        <p:spPr>
          <a:xfrm>
            <a:off x="612648" y="567455"/>
            <a:ext cx="11246244" cy="1141665"/>
          </a:xfrm>
        </p:spPr>
        <p:txBody>
          <a:bodyPr/>
          <a:lstStyle/>
          <a:p>
            <a:r>
              <a:rPr lang="en-US"/>
              <a:t>Thesis </a:t>
            </a:r>
            <a:r>
              <a:rPr lang="en-US" b="0">
                <a:ea typeface="+mj-lt"/>
                <a:cs typeface="+mj-lt"/>
              </a:rPr>
              <a:t>Genetic Determinants of Cilantro Preference</a:t>
            </a:r>
            <a:endParaRPr lang="en-US"/>
          </a:p>
        </p:txBody>
      </p:sp>
      <p:sp>
        <p:nvSpPr>
          <p:cNvPr id="3" name="Content Placeholder 2">
            <a:extLst>
              <a:ext uri="{FF2B5EF4-FFF2-40B4-BE49-F238E27FC236}">
                <a16:creationId xmlns:a16="http://schemas.microsoft.com/office/drawing/2014/main" id="{0A014224-4B3F-198A-9E4F-E697D5D4E2A7}"/>
              </a:ext>
            </a:extLst>
          </p:cNvPr>
          <p:cNvSpPr>
            <a:spLocks noGrp="1"/>
          </p:cNvSpPr>
          <p:nvPr>
            <p:ph idx="1"/>
          </p:nvPr>
        </p:nvSpPr>
        <p:spPr/>
        <p:txBody>
          <a:bodyPr vert="horz" lIns="91440" tIns="45720" rIns="91440" bIns="45720" rtlCol="0" anchor="t">
            <a:normAutofit/>
          </a:bodyPr>
          <a:lstStyle/>
          <a:p>
            <a:r>
              <a:rPr lang="en-US">
                <a:ea typeface="+mn-lt"/>
                <a:cs typeface="+mn-lt"/>
              </a:rPr>
              <a:t>At the SNP level, markers eliminated first were those with call rates less than 95% (16,781 SNPs). Hardy-Weinberg equilibrium (HWE) was then assessed, and SNPs (30,711) with HWE P values less than 1×10-8 were excluded, as this suggests that they are not in HWE in this population.</a:t>
            </a:r>
            <a:endParaRPr lang="en-US"/>
          </a:p>
          <a:p>
            <a:r>
              <a:rPr lang="en-US" b="1"/>
              <a:t>Hardy-Weinberg Equilibrium (HWE) Filter: genotype</a:t>
            </a:r>
            <a:r>
              <a:rPr lang="en-US" b="1">
                <a:ea typeface="+mn-lt"/>
                <a:cs typeface="+mn-lt"/>
              </a:rPr>
              <a:t> frequencies should follow expected patterns</a:t>
            </a:r>
            <a:r>
              <a:rPr lang="en-US">
                <a:ea typeface="+mn-lt"/>
                <a:cs typeface="+mn-lt"/>
              </a:rPr>
              <a:t> if the population is not evolving (no selection, mating is random, etc.).</a:t>
            </a:r>
            <a:endParaRPr lang="en-US"/>
          </a:p>
          <a:p>
            <a:endParaRPr lang="en-US">
              <a:ea typeface="+mn-lt"/>
              <a:cs typeface="+mn-lt"/>
            </a:endParaRPr>
          </a:p>
          <a:p>
            <a:endParaRPr lang="en-US"/>
          </a:p>
        </p:txBody>
      </p:sp>
      <p:sp>
        <p:nvSpPr>
          <p:cNvPr id="4" name="Slide Number Placeholder 3">
            <a:extLst>
              <a:ext uri="{FF2B5EF4-FFF2-40B4-BE49-F238E27FC236}">
                <a16:creationId xmlns:a16="http://schemas.microsoft.com/office/drawing/2014/main" id="{19FF5CE8-49FB-7EFE-026A-24E7FB7C2253}"/>
              </a:ext>
            </a:extLst>
          </p:cNvPr>
          <p:cNvSpPr>
            <a:spLocks noGrp="1"/>
          </p:cNvSpPr>
          <p:nvPr>
            <p:ph type="sldNum" sz="quarter" idx="12"/>
          </p:nvPr>
        </p:nvSpPr>
        <p:spPr/>
        <p:txBody>
          <a:bodyPr/>
          <a:lstStyle/>
          <a:p>
            <a:fld id="{CC057153-B650-4DEB-B370-79DDCFDCE934}" type="slidenum">
              <a:rPr lang="en-US" smtClean="0"/>
              <a:t>22</a:t>
            </a:fld>
            <a:endParaRPr lang="en-US"/>
          </a:p>
        </p:txBody>
      </p:sp>
    </p:spTree>
    <p:extLst>
      <p:ext uri="{BB962C8B-B14F-4D97-AF65-F5344CB8AC3E}">
        <p14:creationId xmlns:p14="http://schemas.microsoft.com/office/powerpoint/2010/main" val="1642097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4B71-4D85-A24E-4C22-B26477FB3164}"/>
              </a:ext>
            </a:extLst>
          </p:cNvPr>
          <p:cNvSpPr>
            <a:spLocks noGrp="1"/>
          </p:cNvSpPr>
          <p:nvPr>
            <p:ph type="title"/>
          </p:nvPr>
        </p:nvSpPr>
        <p:spPr/>
        <p:txBody>
          <a:bodyPr/>
          <a:lstStyle/>
          <a:p>
            <a:r>
              <a:rPr lang="en-US"/>
              <a:t>A genetic variant near olfactory receptor genes influences cilantro preference</a:t>
            </a:r>
          </a:p>
          <a:p>
            <a:endParaRPr lang="en-US"/>
          </a:p>
        </p:txBody>
      </p:sp>
      <p:sp>
        <p:nvSpPr>
          <p:cNvPr id="3" name="Content Placeholder 2">
            <a:extLst>
              <a:ext uri="{FF2B5EF4-FFF2-40B4-BE49-F238E27FC236}">
                <a16:creationId xmlns:a16="http://schemas.microsoft.com/office/drawing/2014/main" id="{9F9B172D-EC0F-7688-0DC9-CB4AE4B22A77}"/>
              </a:ext>
            </a:extLst>
          </p:cNvPr>
          <p:cNvSpPr>
            <a:spLocks noGrp="1"/>
          </p:cNvSpPr>
          <p:nvPr>
            <p:ph idx="1"/>
          </p:nvPr>
        </p:nvSpPr>
        <p:spPr/>
        <p:txBody>
          <a:bodyPr vert="horz" lIns="91440" tIns="45720" rIns="91440" bIns="45720" rtlCol="0" anchor="t">
            <a:normAutofit fontScale="70000" lnSpcReduction="20000"/>
          </a:bodyPr>
          <a:lstStyle/>
          <a:p>
            <a:r>
              <a:rPr lang="en-US">
                <a:ea typeface="+mn-lt"/>
                <a:cs typeface="+mn-lt"/>
              </a:rPr>
              <a:t>SNP, rs72921001 (</a:t>
            </a:r>
            <a:r>
              <a:rPr lang="en-US" i="1">
                <a:ea typeface="+mn-lt"/>
                <a:cs typeface="+mn-lt"/>
              </a:rPr>
              <a:t>p</a:t>
            </a:r>
            <a:r>
              <a:rPr lang="en-US">
                <a:ea typeface="+mn-lt"/>
                <a:cs typeface="+mn-lt"/>
              </a:rPr>
              <a:t> = 6.4 × 10</a:t>
            </a:r>
            <a:r>
              <a:rPr lang="en-US" baseline="30000">
                <a:ea typeface="+mn-lt"/>
                <a:cs typeface="+mn-lt"/>
              </a:rPr>
              <a:t>−9</a:t>
            </a:r>
            <a:r>
              <a:rPr lang="en-US">
                <a:ea typeface="+mn-lt"/>
                <a:cs typeface="+mn-lt"/>
              </a:rPr>
              <a:t>, odds ratio 0.81 per A allele), lies within a cluster of olfactory receptor genes on chromosome 11. Among these olfactory receptor genes is </a:t>
            </a:r>
            <a:r>
              <a:rPr lang="en-US" b="1" i="1">
                <a:ea typeface="+mn-lt"/>
                <a:cs typeface="+mn-lt"/>
              </a:rPr>
              <a:t>OR6A2</a:t>
            </a:r>
            <a:r>
              <a:rPr lang="en-US" b="1">
                <a:ea typeface="+mn-lt"/>
                <a:cs typeface="+mn-lt"/>
              </a:rPr>
              <a:t>, </a:t>
            </a:r>
            <a:r>
              <a:rPr lang="en-US">
                <a:ea typeface="+mn-lt"/>
                <a:cs typeface="+mn-lt"/>
              </a:rPr>
              <a:t>which has a high binding specificity for several of the aldehydes that give cilantro its characteristic odor. We also estimate the </a:t>
            </a:r>
            <a:r>
              <a:rPr lang="en-US" b="1">
                <a:ea typeface="+mn-lt"/>
                <a:cs typeface="+mn-lt"/>
              </a:rPr>
              <a:t>heritability</a:t>
            </a:r>
            <a:r>
              <a:rPr lang="en-US">
                <a:ea typeface="+mn-lt"/>
                <a:cs typeface="+mn-lt"/>
              </a:rPr>
              <a:t> of cilantro soapy-taste detection in our cohort, showing that the heritability t</a:t>
            </a:r>
            <a:r>
              <a:rPr lang="en-US" b="1">
                <a:ea typeface="+mn-lt"/>
                <a:cs typeface="+mn-lt"/>
              </a:rPr>
              <a:t>agged by common SNPs is low, about 0.087.</a:t>
            </a:r>
          </a:p>
          <a:p>
            <a:endParaRPr lang="en-US" b="1">
              <a:ea typeface="+mn-lt"/>
              <a:cs typeface="+mn-lt"/>
            </a:endParaRPr>
          </a:p>
          <a:p>
            <a:pPr marL="0" indent="0">
              <a:buNone/>
            </a:pPr>
            <a:r>
              <a:rPr lang="en-US" b="1">
                <a:ea typeface="+mn-lt"/>
                <a:cs typeface="+mn-lt"/>
              </a:rPr>
              <a:t>In both the GWAS set and the replication set, all participants were of European ancestry.</a:t>
            </a:r>
          </a:p>
          <a:p>
            <a:r>
              <a:rPr lang="en-US">
                <a:ea typeface="+mn-lt"/>
                <a:cs typeface="+mn-lt"/>
              </a:rPr>
              <a:t>On the 23andMe website, participants contribute information through a combination of </a:t>
            </a:r>
            <a:r>
              <a:rPr lang="en-US" b="1">
                <a:ea typeface="+mn-lt"/>
                <a:cs typeface="+mn-lt"/>
              </a:rPr>
              <a:t>research surveys</a:t>
            </a:r>
            <a:r>
              <a:rPr lang="en-US">
                <a:ea typeface="+mn-lt"/>
                <a:cs typeface="+mn-lt"/>
              </a:rPr>
              <a:t> (longer, more formal questionnaires) and research ‘snippets’ (multiple-choice questions appearing as part of various 23andMe webpages). In this study, participants were asked two questions about cilantro via research snippets:</a:t>
            </a:r>
            <a:endParaRPr lang="en-US"/>
          </a:p>
          <a:p>
            <a:r>
              <a:rPr lang="en-US">
                <a:ea typeface="+mn-lt"/>
                <a:cs typeface="+mn-lt"/>
              </a:rPr>
              <a:t>‘Does fresh cilantro taste like soap to you?’ (Yes/No/I’m not sure)</a:t>
            </a:r>
            <a:endParaRPr lang="en-US"/>
          </a:p>
          <a:p>
            <a:r>
              <a:rPr lang="en-US">
                <a:ea typeface="+mn-lt"/>
                <a:cs typeface="+mn-lt"/>
              </a:rPr>
              <a:t>‘Do you like the taste of fresh (not dried) cilantro?’ (Yes/No/I’m not sure)</a:t>
            </a:r>
            <a:endParaRPr lang="en-US"/>
          </a:p>
          <a:p>
            <a:r>
              <a:rPr lang="en-US">
                <a:ea typeface="+mn-lt"/>
                <a:cs typeface="+mn-lt"/>
              </a:rPr>
              <a:t>Subjects were </a:t>
            </a:r>
            <a:r>
              <a:rPr lang="en-US" b="1">
                <a:ea typeface="+mn-lt"/>
                <a:cs typeface="+mn-lt"/>
              </a:rPr>
              <a:t>genotyped </a:t>
            </a:r>
            <a:r>
              <a:rPr lang="en-US">
                <a:ea typeface="+mn-lt"/>
                <a:cs typeface="+mn-lt"/>
              </a:rPr>
              <a:t>on one or more of three chips, two based on the Illumina HumanHap550+ BeadChip and the third based on the Illumina OmniExpress+ BeadChip (San Diego, CA, USA). The platforms contained 586,916, 584,942, and 1,008,948 SNPs. Totals of 291, 5,394, and 10,184 participants (for the GWAS population) </a:t>
            </a:r>
            <a:endParaRPr lang="en-US"/>
          </a:p>
          <a:p>
            <a:r>
              <a:rPr lang="en-US">
                <a:ea typeface="+mn-lt"/>
                <a:cs typeface="+mn-lt"/>
              </a:rPr>
              <a:t>logistic regression model:</a:t>
            </a:r>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237409C7-608E-A0B4-3444-4801B4AB3458}"/>
              </a:ext>
            </a:extLst>
          </p:cNvPr>
          <p:cNvSpPr>
            <a:spLocks noGrp="1"/>
          </p:cNvSpPr>
          <p:nvPr>
            <p:ph type="sldNum" sz="quarter" idx="12"/>
          </p:nvPr>
        </p:nvSpPr>
        <p:spPr/>
        <p:txBody>
          <a:bodyPr/>
          <a:lstStyle/>
          <a:p>
            <a:fld id="{CC057153-B650-4DEB-B370-79DDCFDCE934}" type="slidenum">
              <a:rPr lang="en-US" smtClean="0"/>
              <a:t>23</a:t>
            </a:fld>
            <a:endParaRPr lang="en-US"/>
          </a:p>
        </p:txBody>
      </p:sp>
      <p:pic>
        <p:nvPicPr>
          <p:cNvPr id="5" name="Picture 4">
            <a:extLst>
              <a:ext uri="{FF2B5EF4-FFF2-40B4-BE49-F238E27FC236}">
                <a16:creationId xmlns:a16="http://schemas.microsoft.com/office/drawing/2014/main" id="{A8F654A1-9CBD-4858-F26F-7484542C5AAB}"/>
              </a:ext>
            </a:extLst>
          </p:cNvPr>
          <p:cNvPicPr>
            <a:picLocks noChangeAspect="1"/>
          </p:cNvPicPr>
          <p:nvPr/>
        </p:nvPicPr>
        <p:blipFill>
          <a:blip r:embed="rId3"/>
          <a:stretch>
            <a:fillRect/>
          </a:stretch>
        </p:blipFill>
        <p:spPr>
          <a:xfrm flipV="1">
            <a:off x="607541" y="5634303"/>
            <a:ext cx="4572001" cy="1002200"/>
          </a:xfrm>
          <a:prstGeom prst="rect">
            <a:avLst/>
          </a:prstGeom>
        </p:spPr>
      </p:pic>
      <p:pic>
        <p:nvPicPr>
          <p:cNvPr id="6" name="Picture 5">
            <a:extLst>
              <a:ext uri="{FF2B5EF4-FFF2-40B4-BE49-F238E27FC236}">
                <a16:creationId xmlns:a16="http://schemas.microsoft.com/office/drawing/2014/main" id="{2D921467-7216-B45D-3F29-494F4CB3BA4D}"/>
              </a:ext>
            </a:extLst>
          </p:cNvPr>
          <p:cNvPicPr>
            <a:picLocks noChangeAspect="1"/>
          </p:cNvPicPr>
          <p:nvPr/>
        </p:nvPicPr>
        <p:blipFill>
          <a:blip r:embed="rId4"/>
          <a:stretch>
            <a:fillRect/>
          </a:stretch>
        </p:blipFill>
        <p:spPr>
          <a:xfrm>
            <a:off x="6077639" y="5240045"/>
            <a:ext cx="5558308" cy="1581019"/>
          </a:xfrm>
          <a:prstGeom prst="rect">
            <a:avLst/>
          </a:prstGeom>
        </p:spPr>
      </p:pic>
    </p:spTree>
    <p:extLst>
      <p:ext uri="{BB962C8B-B14F-4D97-AF65-F5344CB8AC3E}">
        <p14:creationId xmlns:p14="http://schemas.microsoft.com/office/powerpoint/2010/main" val="404351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1952-0BE8-A51E-ADE6-F579998E7BA0}"/>
              </a:ext>
            </a:extLst>
          </p:cNvPr>
          <p:cNvSpPr>
            <a:spLocks noGrp="1"/>
          </p:cNvSpPr>
          <p:nvPr>
            <p:ph type="title"/>
          </p:nvPr>
        </p:nvSpPr>
        <p:spPr/>
        <p:txBody>
          <a:bodyPr/>
          <a:lstStyle/>
          <a:p>
            <a:r>
              <a:rPr lang="en-US"/>
              <a:t>23andMe</a:t>
            </a:r>
          </a:p>
        </p:txBody>
      </p:sp>
      <p:sp>
        <p:nvSpPr>
          <p:cNvPr id="3" name="Content Placeholder 2">
            <a:extLst>
              <a:ext uri="{FF2B5EF4-FFF2-40B4-BE49-F238E27FC236}">
                <a16:creationId xmlns:a16="http://schemas.microsoft.com/office/drawing/2014/main" id="{48F174F9-B121-1B95-27AD-E11FA76E12A9}"/>
              </a:ext>
            </a:extLst>
          </p:cNvPr>
          <p:cNvSpPr>
            <a:spLocks noGrp="1"/>
          </p:cNvSpPr>
          <p:nvPr>
            <p:ph idx="1"/>
          </p:nvPr>
        </p:nvSpPr>
        <p:spPr/>
        <p:txBody>
          <a:bodyPr vert="horz" lIns="91440" tIns="45720" rIns="91440" bIns="45720" rtlCol="0" anchor="t">
            <a:normAutofit/>
          </a:bodyPr>
          <a:lstStyle/>
          <a:p>
            <a:r>
              <a:rPr lang="en-US">
                <a:ea typeface="+mn-lt"/>
                <a:cs typeface="+mn-lt"/>
              </a:rPr>
              <a:t>Autosomal analysis, genotyping based on SNPs</a:t>
            </a:r>
          </a:p>
          <a:p>
            <a:r>
              <a:rPr lang="en-US">
                <a:ea typeface="+mn-lt"/>
                <a:cs typeface="+mn-lt"/>
              </a:rPr>
              <a:t>Samples that yield sufficient quantities of DNA are </a:t>
            </a:r>
            <a:r>
              <a:rPr lang="en-US" b="1">
                <a:ea typeface="+mn-lt"/>
                <a:cs typeface="+mn-lt"/>
              </a:rPr>
              <a:t>genotyped </a:t>
            </a:r>
            <a:r>
              <a:rPr lang="en-US">
                <a:ea typeface="+mn-lt"/>
                <a:cs typeface="+mn-lt"/>
              </a:rPr>
              <a:t>on our custom SNP chip (or </a:t>
            </a:r>
            <a:r>
              <a:rPr lang="en-US" b="1">
                <a:ea typeface="+mn-lt"/>
                <a:cs typeface="+mn-lt"/>
              </a:rPr>
              <a:t>microarray)</a:t>
            </a:r>
            <a:r>
              <a:rPr lang="en-US">
                <a:ea typeface="+mn-lt"/>
                <a:cs typeface="+mn-lt"/>
              </a:rPr>
              <a:t>. </a:t>
            </a:r>
            <a:endParaRPr lang="en-US"/>
          </a:p>
          <a:p>
            <a:r>
              <a:rPr lang="en-US">
                <a:ea typeface="+mn-lt"/>
                <a:cs typeface="+mn-lt"/>
              </a:rPr>
              <a:t>This process is performed in batches of approximately 96 samples. We monitor the process to make sure it is going as expected. </a:t>
            </a:r>
          </a:p>
          <a:p>
            <a:r>
              <a:rPr lang="en-US"/>
              <a:t>-&gt; so NO WES or WGS, only SNPs of interest in array-based methods</a:t>
            </a:r>
          </a:p>
        </p:txBody>
      </p:sp>
      <p:sp>
        <p:nvSpPr>
          <p:cNvPr id="4" name="Slide Number Placeholder 3">
            <a:extLst>
              <a:ext uri="{FF2B5EF4-FFF2-40B4-BE49-F238E27FC236}">
                <a16:creationId xmlns:a16="http://schemas.microsoft.com/office/drawing/2014/main" id="{176D4C1A-484B-07F1-F7AD-58868A97C54A}"/>
              </a:ext>
            </a:extLst>
          </p:cNvPr>
          <p:cNvSpPr>
            <a:spLocks noGrp="1"/>
          </p:cNvSpPr>
          <p:nvPr>
            <p:ph type="sldNum" sz="quarter" idx="12"/>
          </p:nvPr>
        </p:nvSpPr>
        <p:spPr/>
        <p:txBody>
          <a:bodyPr/>
          <a:lstStyle/>
          <a:p>
            <a:fld id="{CC057153-B650-4DEB-B370-79DDCFDCE934}" type="slidenum">
              <a:rPr lang="en-US" smtClean="0"/>
              <a:t>24</a:t>
            </a:fld>
            <a:endParaRPr lang="en-US"/>
          </a:p>
        </p:txBody>
      </p:sp>
    </p:spTree>
    <p:extLst>
      <p:ext uri="{BB962C8B-B14F-4D97-AF65-F5344CB8AC3E}">
        <p14:creationId xmlns:p14="http://schemas.microsoft.com/office/powerpoint/2010/main" val="357365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22A45-CA07-4692-40FD-2D5880203684}"/>
              </a:ext>
            </a:extLst>
          </p:cNvPr>
          <p:cNvSpPr>
            <a:spLocks noGrp="1"/>
          </p:cNvSpPr>
          <p:nvPr>
            <p:ph type="title"/>
          </p:nvPr>
        </p:nvSpPr>
        <p:spPr/>
        <p:txBody>
          <a:bodyPr/>
          <a:lstStyle/>
          <a:p>
            <a:r>
              <a:rPr lang="en-US"/>
              <a:t>Whole Chromosome 11 PCA </a:t>
            </a:r>
          </a:p>
        </p:txBody>
      </p:sp>
      <p:pic>
        <p:nvPicPr>
          <p:cNvPr id="5" name="Content Placeholder 4">
            <a:extLst>
              <a:ext uri="{FF2B5EF4-FFF2-40B4-BE49-F238E27FC236}">
                <a16:creationId xmlns:a16="http://schemas.microsoft.com/office/drawing/2014/main" id="{41834209-A106-3C10-D3E8-5FB924A27868}"/>
              </a:ext>
            </a:extLst>
          </p:cNvPr>
          <p:cNvPicPr>
            <a:picLocks noGrp="1" noChangeAspect="1"/>
          </p:cNvPicPr>
          <p:nvPr>
            <p:ph idx="1"/>
          </p:nvPr>
        </p:nvPicPr>
        <p:blipFill>
          <a:blip r:embed="rId3"/>
          <a:stretch>
            <a:fillRect/>
          </a:stretch>
        </p:blipFill>
        <p:spPr>
          <a:xfrm>
            <a:off x="611483" y="1512360"/>
            <a:ext cx="7583714" cy="4679647"/>
          </a:xfrm>
        </p:spPr>
      </p:pic>
      <p:sp>
        <p:nvSpPr>
          <p:cNvPr id="4" name="Slide Number Placeholder 3">
            <a:extLst>
              <a:ext uri="{FF2B5EF4-FFF2-40B4-BE49-F238E27FC236}">
                <a16:creationId xmlns:a16="http://schemas.microsoft.com/office/drawing/2014/main" id="{686807A2-6828-3969-DA8E-324D20CD3D23}"/>
              </a:ext>
            </a:extLst>
          </p:cNvPr>
          <p:cNvSpPr>
            <a:spLocks noGrp="1"/>
          </p:cNvSpPr>
          <p:nvPr>
            <p:ph type="sldNum" sz="quarter" idx="12"/>
          </p:nvPr>
        </p:nvSpPr>
        <p:spPr/>
        <p:txBody>
          <a:bodyPr/>
          <a:lstStyle/>
          <a:p>
            <a:fld id="{CC057153-B650-4DEB-B370-79DDCFDCE934}" type="slidenum">
              <a:rPr lang="en-US" smtClean="0"/>
              <a:t>25</a:t>
            </a:fld>
            <a:endParaRPr lang="en-US"/>
          </a:p>
        </p:txBody>
      </p:sp>
      <p:sp>
        <p:nvSpPr>
          <p:cNvPr id="3" name="TextBox 2">
            <a:extLst>
              <a:ext uri="{FF2B5EF4-FFF2-40B4-BE49-F238E27FC236}">
                <a16:creationId xmlns:a16="http://schemas.microsoft.com/office/drawing/2014/main" id="{C108C4D0-062B-7036-9BA3-F45CC903F529}"/>
              </a:ext>
            </a:extLst>
          </p:cNvPr>
          <p:cNvSpPr txBox="1"/>
          <p:nvPr/>
        </p:nvSpPr>
        <p:spPr>
          <a:xfrm>
            <a:off x="8792308" y="2133599"/>
            <a:ext cx="2836984" cy="258532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Whole Chromosome</a:t>
            </a:r>
          </a:p>
          <a:p>
            <a:pPr marL="285750" indent="-285750">
              <a:buFont typeface="Arial"/>
              <a:buChar char="•"/>
            </a:pPr>
            <a:endParaRPr lang="en-US"/>
          </a:p>
          <a:p>
            <a:pPr marL="285750" indent="-285750">
              <a:buFont typeface="Arial"/>
              <a:buChar char="•"/>
            </a:pPr>
            <a:r>
              <a:rPr lang="en-US"/>
              <a:t>Nothing inferable about cilantro anymore</a:t>
            </a:r>
          </a:p>
          <a:p>
            <a:pPr marL="285750" indent="-285750">
              <a:buFont typeface="Arial"/>
              <a:buChar char="•"/>
            </a:pPr>
            <a:endParaRPr lang="en-US"/>
          </a:p>
          <a:p>
            <a:pPr marL="285750" indent="-285750">
              <a:buFont typeface="Arial"/>
              <a:buChar char="•"/>
            </a:pPr>
            <a:r>
              <a:rPr lang="en-US"/>
              <a:t>We see SNP variance between the superpopulations</a:t>
            </a:r>
          </a:p>
        </p:txBody>
      </p:sp>
    </p:spTree>
    <p:extLst>
      <p:ext uri="{BB962C8B-B14F-4D97-AF65-F5344CB8AC3E}">
        <p14:creationId xmlns:p14="http://schemas.microsoft.com/office/powerpoint/2010/main" val="3901893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CAFE-7B39-927D-937E-D95EC1FD2E37}"/>
              </a:ext>
            </a:extLst>
          </p:cNvPr>
          <p:cNvSpPr>
            <a:spLocks noGrp="1"/>
          </p:cNvSpPr>
          <p:nvPr>
            <p:ph type="title"/>
          </p:nvPr>
        </p:nvSpPr>
        <p:spPr>
          <a:xfrm>
            <a:off x="-1391" y="1184"/>
            <a:ext cx="4054511" cy="1701908"/>
          </a:xfrm>
        </p:spPr>
        <p:txBody>
          <a:bodyPr/>
          <a:lstStyle/>
          <a:p>
            <a:r>
              <a:rPr lang="en-US"/>
              <a:t>GWAS Workflow</a:t>
            </a:r>
          </a:p>
        </p:txBody>
      </p:sp>
      <p:pic>
        <p:nvPicPr>
          <p:cNvPr id="5" name="Content Placeholder 4">
            <a:extLst>
              <a:ext uri="{FF2B5EF4-FFF2-40B4-BE49-F238E27FC236}">
                <a16:creationId xmlns:a16="http://schemas.microsoft.com/office/drawing/2014/main" id="{9F71C472-1D64-198A-569D-7C33434D372D}"/>
              </a:ext>
            </a:extLst>
          </p:cNvPr>
          <p:cNvPicPr>
            <a:picLocks noGrp="1" noChangeAspect="1"/>
          </p:cNvPicPr>
          <p:nvPr>
            <p:ph idx="1"/>
          </p:nvPr>
        </p:nvPicPr>
        <p:blipFill>
          <a:blip r:embed="rId3"/>
          <a:stretch>
            <a:fillRect/>
          </a:stretch>
        </p:blipFill>
        <p:spPr>
          <a:xfrm>
            <a:off x="3756411" y="-817"/>
            <a:ext cx="7650787" cy="6835439"/>
          </a:xfrm>
        </p:spPr>
      </p:pic>
      <p:sp>
        <p:nvSpPr>
          <p:cNvPr id="4" name="Slide Number Placeholder 3">
            <a:extLst>
              <a:ext uri="{FF2B5EF4-FFF2-40B4-BE49-F238E27FC236}">
                <a16:creationId xmlns:a16="http://schemas.microsoft.com/office/drawing/2014/main" id="{66FCEB0C-FE11-8EC1-0E00-BC0F8F9A41DA}"/>
              </a:ext>
            </a:extLst>
          </p:cNvPr>
          <p:cNvSpPr>
            <a:spLocks noGrp="1"/>
          </p:cNvSpPr>
          <p:nvPr>
            <p:ph type="sldNum" sz="quarter" idx="12"/>
          </p:nvPr>
        </p:nvSpPr>
        <p:spPr/>
        <p:txBody>
          <a:bodyPr/>
          <a:lstStyle/>
          <a:p>
            <a:fld id="{CC057153-B650-4DEB-B370-79DDCFDCE934}" type="slidenum">
              <a:rPr lang="en-US" smtClean="0"/>
              <a:t>26</a:t>
            </a:fld>
            <a:endParaRPr lang="en-US"/>
          </a:p>
        </p:txBody>
      </p:sp>
      <p:sp>
        <p:nvSpPr>
          <p:cNvPr id="6" name="TextBox 5">
            <a:extLst>
              <a:ext uri="{FF2B5EF4-FFF2-40B4-BE49-F238E27FC236}">
                <a16:creationId xmlns:a16="http://schemas.microsoft.com/office/drawing/2014/main" id="{BA5792CA-5A09-8F4B-18C1-AE7D51A0C31F}"/>
              </a:ext>
            </a:extLst>
          </p:cNvPr>
          <p:cNvSpPr txBox="1"/>
          <p:nvPr/>
        </p:nvSpPr>
        <p:spPr>
          <a:xfrm>
            <a:off x="-2959" y="535323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169C9A"/>
                </a:solidFill>
                <a:latin typeface="Aptos"/>
                <a:hlinkClick r:id="rId4"/>
              </a:rPr>
              <a:t>https://www.cd-genomics.com/resource-gwas-vs-whole-genome-sequencing.html</a:t>
            </a:r>
            <a:r>
              <a:rPr lang="en-US">
                <a:latin typeface="Aptos"/>
              </a:rPr>
              <a:t> 02.05.2025</a:t>
            </a:r>
          </a:p>
        </p:txBody>
      </p:sp>
    </p:spTree>
    <p:extLst>
      <p:ext uri="{BB962C8B-B14F-4D97-AF65-F5344CB8AC3E}">
        <p14:creationId xmlns:p14="http://schemas.microsoft.com/office/powerpoint/2010/main" val="500061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A61DB-EEAE-4B5D-F43C-29EB2BC7B96F}"/>
              </a:ext>
            </a:extLst>
          </p:cNvPr>
          <p:cNvSpPr>
            <a:spLocks noGrp="1"/>
          </p:cNvSpPr>
          <p:nvPr>
            <p:ph type="title"/>
          </p:nvPr>
        </p:nvSpPr>
        <p:spPr>
          <a:xfrm>
            <a:off x="464687" y="64399"/>
            <a:ext cx="4621553" cy="1360728"/>
          </a:xfrm>
        </p:spPr>
        <p:txBody>
          <a:bodyPr anchor="b">
            <a:normAutofit/>
          </a:bodyPr>
          <a:lstStyle/>
          <a:p>
            <a:r>
              <a:rPr lang="en-US"/>
              <a:t>Cross-Validation</a:t>
            </a:r>
          </a:p>
        </p:txBody>
      </p:sp>
      <p:sp>
        <p:nvSpPr>
          <p:cNvPr id="3" name="Content Placeholder 2">
            <a:extLst>
              <a:ext uri="{FF2B5EF4-FFF2-40B4-BE49-F238E27FC236}">
                <a16:creationId xmlns:a16="http://schemas.microsoft.com/office/drawing/2014/main" id="{6EBDA1D7-1D44-3DEF-9B1E-0C192F15B8D9}"/>
              </a:ext>
            </a:extLst>
          </p:cNvPr>
          <p:cNvSpPr>
            <a:spLocks noGrp="1"/>
          </p:cNvSpPr>
          <p:nvPr>
            <p:ph idx="1"/>
          </p:nvPr>
        </p:nvSpPr>
        <p:spPr>
          <a:xfrm>
            <a:off x="612648" y="2080058"/>
            <a:ext cx="4621553" cy="4581018"/>
          </a:xfrm>
        </p:spPr>
        <p:txBody>
          <a:bodyPr vert="horz" lIns="91440" tIns="45720" rIns="91440" bIns="45720" rtlCol="0" anchor="t">
            <a:normAutofit/>
          </a:bodyPr>
          <a:lstStyle/>
          <a:p>
            <a:r>
              <a:rPr lang="en-US" sz="1800"/>
              <a:t>How to choose the perfect K (ancestral populations)</a:t>
            </a:r>
          </a:p>
          <a:p>
            <a:r>
              <a:rPr lang="en-US" sz="1800"/>
              <a:t>Accurate fitting without overfitting</a:t>
            </a:r>
          </a:p>
          <a:p>
            <a:r>
              <a:rPr lang="en-US" sz="1800">
                <a:ea typeface="+mn-lt"/>
                <a:cs typeface="+mn-lt"/>
              </a:rPr>
              <a:t>computed as the </a:t>
            </a:r>
            <a:r>
              <a:rPr lang="en-US" sz="1800" b="1">
                <a:ea typeface="+mn-lt"/>
                <a:cs typeface="+mn-lt"/>
              </a:rPr>
              <a:t>negative log-likelihood</a:t>
            </a:r>
            <a:endParaRPr lang="en-US" sz="1800"/>
          </a:p>
          <a:p>
            <a:r>
              <a:rPr lang="en-US" sz="1800"/>
              <a:t>Smaller error = better fit </a:t>
            </a:r>
          </a:p>
          <a:p>
            <a:r>
              <a:rPr lang="en-US" sz="1800"/>
              <a:t>But also visually inspect the </a:t>
            </a:r>
            <a:r>
              <a:rPr lang="en-US" sz="1800" err="1"/>
              <a:t>barplots</a:t>
            </a:r>
            <a:r>
              <a:rPr lang="en-US" sz="1800"/>
              <a:t> to decide on perfect K</a:t>
            </a:r>
          </a:p>
          <a:p>
            <a:endParaRPr lang="en-US" sz="1800"/>
          </a:p>
          <a:p>
            <a:pPr marL="0" indent="0">
              <a:buNone/>
            </a:pPr>
            <a:r>
              <a:rPr lang="en-US" sz="1800"/>
              <a:t>"</a:t>
            </a:r>
            <a:r>
              <a:rPr lang="en-US" sz="1800">
                <a:ea typeface="+mn-lt"/>
                <a:cs typeface="+mn-lt"/>
              </a:rPr>
              <a:t>The selection of </a:t>
            </a:r>
            <a:r>
              <a:rPr lang="en-US" sz="1800" i="1">
                <a:ea typeface="+mn-lt"/>
                <a:cs typeface="+mn-lt"/>
              </a:rPr>
              <a:t>K</a:t>
            </a:r>
            <a:r>
              <a:rPr lang="en-US" sz="1800">
                <a:ea typeface="+mn-lt"/>
                <a:cs typeface="+mn-lt"/>
              </a:rPr>
              <a:t> is a difficult problem to automate in a way that is robust."</a:t>
            </a:r>
          </a:p>
        </p:txBody>
      </p:sp>
      <p:pic>
        <p:nvPicPr>
          <p:cNvPr id="5" name="Picture 4">
            <a:extLst>
              <a:ext uri="{FF2B5EF4-FFF2-40B4-BE49-F238E27FC236}">
                <a16:creationId xmlns:a16="http://schemas.microsoft.com/office/drawing/2014/main" id="{29B906D5-D7C4-82AF-31B8-3C9E2266C643}"/>
              </a:ext>
            </a:extLst>
          </p:cNvPr>
          <p:cNvPicPr>
            <a:picLocks noChangeAspect="1"/>
          </p:cNvPicPr>
          <p:nvPr/>
        </p:nvPicPr>
        <p:blipFill>
          <a:blip r:embed="rId2"/>
          <a:stretch>
            <a:fillRect/>
          </a:stretch>
        </p:blipFill>
        <p:spPr>
          <a:xfrm>
            <a:off x="6281761" y="745020"/>
            <a:ext cx="5559343" cy="4628153"/>
          </a:xfrm>
          <a:prstGeom prst="rect">
            <a:avLst/>
          </a:prstGeom>
        </p:spPr>
      </p:pic>
      <p:sp>
        <p:nvSpPr>
          <p:cNvPr id="4" name="Slide Number Placeholder 3">
            <a:extLst>
              <a:ext uri="{FF2B5EF4-FFF2-40B4-BE49-F238E27FC236}">
                <a16:creationId xmlns:a16="http://schemas.microsoft.com/office/drawing/2014/main" id="{67A200EF-0BA3-06C6-D6BB-427A604485BA}"/>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smtClean="0"/>
              <a:pPr>
                <a:spcAft>
                  <a:spcPts val="600"/>
                </a:spcAft>
              </a:pPr>
              <a:t>27</a:t>
            </a:fld>
            <a:endParaRPr lang="en-US"/>
          </a:p>
        </p:txBody>
      </p:sp>
      <p:sp>
        <p:nvSpPr>
          <p:cNvPr id="6" name="TextBox 5">
            <a:extLst>
              <a:ext uri="{FF2B5EF4-FFF2-40B4-BE49-F238E27FC236}">
                <a16:creationId xmlns:a16="http://schemas.microsoft.com/office/drawing/2014/main" id="{0C98862D-B055-8509-F038-CEB4013C8A9A}"/>
              </a:ext>
            </a:extLst>
          </p:cNvPr>
          <p:cNvSpPr txBox="1"/>
          <p:nvPr/>
        </p:nvSpPr>
        <p:spPr>
          <a:xfrm>
            <a:off x="6896400" y="5528400"/>
            <a:ext cx="5155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cross-validation error suggests a </a:t>
            </a:r>
            <a:r>
              <a:rPr lang="en-US" b="1"/>
              <a:t>single</a:t>
            </a:r>
            <a:r>
              <a:rPr lang="en-US"/>
              <a:t> source population can model the data adequately and larger values of </a:t>
            </a:r>
            <a:r>
              <a:rPr lang="en-US" i="1"/>
              <a:t>K</a:t>
            </a:r>
            <a:r>
              <a:rPr lang="en-US"/>
              <a:t> lead to over-fitting</a:t>
            </a:r>
          </a:p>
        </p:txBody>
      </p:sp>
    </p:spTree>
    <p:extLst>
      <p:ext uri="{BB962C8B-B14F-4D97-AF65-F5344CB8AC3E}">
        <p14:creationId xmlns:p14="http://schemas.microsoft.com/office/powerpoint/2010/main" val="277634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79FDC-71E4-B67D-D56A-89682A164604}"/>
              </a:ext>
            </a:extLst>
          </p:cNvPr>
          <p:cNvSpPr>
            <a:spLocks noGrp="1"/>
          </p:cNvSpPr>
          <p:nvPr>
            <p:ph type="title"/>
          </p:nvPr>
        </p:nvSpPr>
        <p:spPr/>
        <p:txBody>
          <a:bodyPr/>
          <a:lstStyle/>
          <a:p>
            <a:r>
              <a:rPr lang="de-DE"/>
              <a:t>Data &amp; Project Goal</a:t>
            </a:r>
          </a:p>
        </p:txBody>
      </p:sp>
      <p:sp>
        <p:nvSpPr>
          <p:cNvPr id="3" name="Inhaltsplatzhalter 2">
            <a:extLst>
              <a:ext uri="{FF2B5EF4-FFF2-40B4-BE49-F238E27FC236}">
                <a16:creationId xmlns:a16="http://schemas.microsoft.com/office/drawing/2014/main" id="{B3EE74BB-5808-3226-60E8-6361FC88F419}"/>
              </a:ext>
            </a:extLst>
          </p:cNvPr>
          <p:cNvSpPr>
            <a:spLocks noGrp="1"/>
          </p:cNvSpPr>
          <p:nvPr>
            <p:ph idx="1"/>
          </p:nvPr>
        </p:nvSpPr>
        <p:spPr>
          <a:xfrm>
            <a:off x="612647" y="1134507"/>
            <a:ext cx="10653579" cy="4593828"/>
          </a:xfrm>
        </p:spPr>
        <p:txBody>
          <a:bodyPr vert="horz" lIns="91440" tIns="45720" rIns="91440" bIns="45720" rtlCol="0" anchor="t">
            <a:normAutofit/>
          </a:bodyPr>
          <a:lstStyle/>
          <a:p>
            <a:pPr marL="0" indent="0">
              <a:buNone/>
            </a:pPr>
            <a:endParaRPr lang="de-DE"/>
          </a:p>
          <a:p>
            <a:r>
              <a:rPr lang="de-DE" err="1"/>
              <a:t>Biallelic</a:t>
            </a:r>
            <a:r>
              <a:rPr lang="de-DE"/>
              <a:t> SNVs Data (VCF </a:t>
            </a:r>
            <a:r>
              <a:rPr lang="de-DE" err="1"/>
              <a:t>format</a:t>
            </a:r>
            <a:r>
              <a:rPr lang="de-DE"/>
              <a:t>) </a:t>
            </a:r>
            <a:r>
              <a:rPr lang="de-DE" err="1"/>
              <a:t>from</a:t>
            </a:r>
            <a:r>
              <a:rPr lang="de-DE"/>
              <a:t> </a:t>
            </a:r>
            <a:r>
              <a:rPr lang="de-DE" err="1"/>
              <a:t>the</a:t>
            </a:r>
            <a:r>
              <a:rPr lang="de-DE"/>
              <a:t> 1000 Genome Project, </a:t>
            </a:r>
            <a:r>
              <a:rPr lang="de-DE" err="1"/>
              <a:t>published</a:t>
            </a:r>
            <a:r>
              <a:rPr lang="de-DE"/>
              <a:t> 2018</a:t>
            </a:r>
          </a:p>
          <a:p>
            <a:r>
              <a:rPr lang="de-DE" b="1"/>
              <a:t>Can </a:t>
            </a:r>
            <a:r>
              <a:rPr lang="de-DE" b="1" err="1"/>
              <a:t>we</a:t>
            </a:r>
            <a:r>
              <a:rPr lang="de-DE" b="1"/>
              <a:t> find </a:t>
            </a:r>
            <a:r>
              <a:rPr lang="de-DE" b="1" err="1"/>
              <a:t>preference</a:t>
            </a:r>
            <a:r>
              <a:rPr lang="de-DE" b="1"/>
              <a:t> </a:t>
            </a:r>
            <a:r>
              <a:rPr lang="de-DE" b="1" err="1"/>
              <a:t>patterns</a:t>
            </a:r>
            <a:r>
              <a:rPr lang="de-DE" b="1"/>
              <a:t> in </a:t>
            </a:r>
            <a:r>
              <a:rPr lang="de-DE" b="1" err="1"/>
              <a:t>cilantro</a:t>
            </a:r>
            <a:r>
              <a:rPr lang="de-DE" b="1"/>
              <a:t> </a:t>
            </a:r>
            <a:r>
              <a:rPr lang="de-DE" b="1" err="1"/>
              <a:t>preference</a:t>
            </a:r>
            <a:r>
              <a:rPr lang="de-DE" b="1"/>
              <a:t> </a:t>
            </a:r>
            <a:r>
              <a:rPr lang="de-DE" b="1" err="1"/>
              <a:t>based</a:t>
            </a:r>
            <a:r>
              <a:rPr lang="de-DE" b="1"/>
              <a:t> on </a:t>
            </a:r>
            <a:r>
              <a:rPr lang="de-DE" b="1" err="1"/>
              <a:t>ancestry</a:t>
            </a:r>
            <a:r>
              <a:rPr lang="de-DE" b="1"/>
              <a:t> </a:t>
            </a:r>
            <a:r>
              <a:rPr lang="de-DE" b="1" err="1"/>
              <a:t>inferred</a:t>
            </a:r>
            <a:r>
              <a:rPr lang="de-DE" b="1"/>
              <a:t> </a:t>
            </a:r>
            <a:r>
              <a:rPr lang="de-DE" b="1" err="1"/>
              <a:t>from</a:t>
            </a:r>
            <a:r>
              <a:rPr lang="de-DE" b="1"/>
              <a:t> SNVs?</a:t>
            </a:r>
          </a:p>
          <a:p>
            <a:endParaRPr lang="de-DE"/>
          </a:p>
          <a:p>
            <a:endParaRPr lang="de-DE"/>
          </a:p>
        </p:txBody>
      </p:sp>
      <p:sp>
        <p:nvSpPr>
          <p:cNvPr id="4" name="Slide Number Placeholder 3">
            <a:extLst>
              <a:ext uri="{FF2B5EF4-FFF2-40B4-BE49-F238E27FC236}">
                <a16:creationId xmlns:a16="http://schemas.microsoft.com/office/drawing/2014/main" id="{7449487A-ABC4-5936-8657-57E17A5023E5}"/>
              </a:ext>
            </a:extLst>
          </p:cNvPr>
          <p:cNvSpPr>
            <a:spLocks noGrp="1"/>
          </p:cNvSpPr>
          <p:nvPr>
            <p:ph type="sldNum" sz="quarter" idx="12"/>
          </p:nvPr>
        </p:nvSpPr>
        <p:spPr/>
        <p:txBody>
          <a:bodyPr/>
          <a:lstStyle/>
          <a:p>
            <a:fld id="{CC057153-B650-4DEB-B370-79DDCFDCE934}" type="slidenum">
              <a:rPr lang="en-US" smtClean="0"/>
              <a:t>3</a:t>
            </a:fld>
            <a:endParaRPr lang="en-US"/>
          </a:p>
        </p:txBody>
      </p:sp>
      <p:pic>
        <p:nvPicPr>
          <p:cNvPr id="6" name="Picture 5">
            <a:extLst>
              <a:ext uri="{FF2B5EF4-FFF2-40B4-BE49-F238E27FC236}">
                <a16:creationId xmlns:a16="http://schemas.microsoft.com/office/drawing/2014/main" id="{6682C525-2880-104C-F4BE-60591C3B647B}"/>
              </a:ext>
            </a:extLst>
          </p:cNvPr>
          <p:cNvPicPr>
            <a:picLocks noChangeAspect="1"/>
          </p:cNvPicPr>
          <p:nvPr/>
        </p:nvPicPr>
        <p:blipFill>
          <a:blip r:embed="rId3"/>
          <a:stretch>
            <a:fillRect/>
          </a:stretch>
        </p:blipFill>
        <p:spPr>
          <a:xfrm>
            <a:off x="3734740" y="3678060"/>
            <a:ext cx="4722519" cy="2401847"/>
          </a:xfrm>
          <a:prstGeom prst="rect">
            <a:avLst/>
          </a:prstGeom>
        </p:spPr>
      </p:pic>
      <p:pic>
        <p:nvPicPr>
          <p:cNvPr id="5" name="Picture 4" descr="Does Cilantro Taste Like Soap to You? | Our Blood Institute">
            <a:extLst>
              <a:ext uri="{FF2B5EF4-FFF2-40B4-BE49-F238E27FC236}">
                <a16:creationId xmlns:a16="http://schemas.microsoft.com/office/drawing/2014/main" id="{FE09B05F-2F4E-31AF-06A2-67820AA667CB}"/>
              </a:ext>
            </a:extLst>
          </p:cNvPr>
          <p:cNvPicPr>
            <a:picLocks noChangeAspect="1"/>
          </p:cNvPicPr>
          <p:nvPr/>
        </p:nvPicPr>
        <p:blipFill>
          <a:blip r:embed="rId4"/>
          <a:stretch>
            <a:fillRect/>
          </a:stretch>
        </p:blipFill>
        <p:spPr>
          <a:xfrm>
            <a:off x="774441" y="4646863"/>
            <a:ext cx="2743200" cy="1545336"/>
          </a:xfrm>
          <a:prstGeom prst="rect">
            <a:avLst/>
          </a:prstGeom>
        </p:spPr>
      </p:pic>
      <p:pic>
        <p:nvPicPr>
          <p:cNvPr id="9" name="Picture 8" descr="I LOVE CILANTRO |">
            <a:extLst>
              <a:ext uri="{FF2B5EF4-FFF2-40B4-BE49-F238E27FC236}">
                <a16:creationId xmlns:a16="http://schemas.microsoft.com/office/drawing/2014/main" id="{4344DF98-519D-713B-CE51-F81D3C4D7EAA}"/>
              </a:ext>
            </a:extLst>
          </p:cNvPr>
          <p:cNvPicPr>
            <a:picLocks noChangeAspect="1"/>
          </p:cNvPicPr>
          <p:nvPr/>
        </p:nvPicPr>
        <p:blipFill>
          <a:blip r:embed="rId5"/>
          <a:stretch>
            <a:fillRect/>
          </a:stretch>
        </p:blipFill>
        <p:spPr>
          <a:xfrm>
            <a:off x="8947668" y="4487830"/>
            <a:ext cx="2476500" cy="1847850"/>
          </a:xfrm>
          <a:prstGeom prst="rect">
            <a:avLst/>
          </a:prstGeom>
        </p:spPr>
      </p:pic>
    </p:spTree>
    <p:extLst>
      <p:ext uri="{BB962C8B-B14F-4D97-AF65-F5344CB8AC3E}">
        <p14:creationId xmlns:p14="http://schemas.microsoft.com/office/powerpoint/2010/main" val="2241015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B252D1-C32E-97AA-7DE6-A2BC9A9C8D6D}"/>
              </a:ext>
            </a:extLst>
          </p:cNvPr>
          <p:cNvSpPr>
            <a:spLocks noGrp="1"/>
          </p:cNvSpPr>
          <p:nvPr>
            <p:ph type="title"/>
          </p:nvPr>
        </p:nvSpPr>
        <p:spPr/>
        <p:txBody>
          <a:bodyPr/>
          <a:lstStyle/>
          <a:p>
            <a:r>
              <a:rPr lang="de-DE"/>
              <a:t>Analysis Workflow</a:t>
            </a:r>
          </a:p>
        </p:txBody>
      </p:sp>
      <p:sp>
        <p:nvSpPr>
          <p:cNvPr id="3" name="Inhaltsplatzhalter 2">
            <a:extLst>
              <a:ext uri="{FF2B5EF4-FFF2-40B4-BE49-F238E27FC236}">
                <a16:creationId xmlns:a16="http://schemas.microsoft.com/office/drawing/2014/main" id="{F1CF4977-33BE-4DE6-863C-1C3A69318934}"/>
              </a:ext>
            </a:extLst>
          </p:cNvPr>
          <p:cNvSpPr>
            <a:spLocks noGrp="1"/>
          </p:cNvSpPr>
          <p:nvPr>
            <p:ph idx="1"/>
          </p:nvPr>
        </p:nvSpPr>
        <p:spPr>
          <a:xfrm>
            <a:off x="612647" y="2223532"/>
            <a:ext cx="10653579" cy="4593828"/>
          </a:xfrm>
        </p:spPr>
        <p:txBody>
          <a:bodyPr vert="horz" lIns="91440" tIns="45720" rIns="91440" bIns="45720" rtlCol="0" anchor="t">
            <a:normAutofit/>
          </a:bodyPr>
          <a:lstStyle/>
          <a:p>
            <a:pPr marL="342900" indent="-342900"/>
            <a:r>
              <a:rPr lang="de-DE" b="1"/>
              <a:t>PLINK </a:t>
            </a:r>
            <a:r>
              <a:rPr lang="de-DE" b="1" err="1"/>
              <a:t>convert</a:t>
            </a:r>
            <a:r>
              <a:rPr lang="de-DE" b="1"/>
              <a:t>:</a:t>
            </a:r>
            <a:r>
              <a:rPr lang="de-DE"/>
              <a:t> </a:t>
            </a:r>
            <a:r>
              <a:rPr lang="de-DE" err="1"/>
              <a:t>filter</a:t>
            </a:r>
            <a:r>
              <a:rPr lang="de-DE"/>
              <a:t> </a:t>
            </a:r>
            <a:r>
              <a:rPr lang="de-DE" err="1"/>
              <a:t>our</a:t>
            </a:r>
            <a:r>
              <a:rPr lang="de-DE"/>
              <a:t> </a:t>
            </a:r>
            <a:r>
              <a:rPr lang="de-DE" err="1"/>
              <a:t>genomic</a:t>
            </a:r>
            <a:r>
              <a:rPr lang="de-DE"/>
              <a:t> </a:t>
            </a:r>
            <a:r>
              <a:rPr lang="de-DE" err="1"/>
              <a:t>region</a:t>
            </a:r>
            <a:r>
              <a:rPr lang="de-DE"/>
              <a:t> </a:t>
            </a:r>
            <a:r>
              <a:rPr lang="de-DE" err="1"/>
              <a:t>of</a:t>
            </a:r>
            <a:r>
              <a:rPr lang="de-DE"/>
              <a:t> </a:t>
            </a:r>
            <a:r>
              <a:rPr lang="de-DE" err="1"/>
              <a:t>interest</a:t>
            </a:r>
            <a:r>
              <a:rPr lang="de-DE"/>
              <a:t> and </a:t>
            </a:r>
            <a:r>
              <a:rPr lang="de-DE" err="1"/>
              <a:t>convert</a:t>
            </a:r>
            <a:r>
              <a:rPr lang="de-DE"/>
              <a:t> .</a:t>
            </a:r>
            <a:r>
              <a:rPr lang="de-DE" err="1"/>
              <a:t>vcf</a:t>
            </a:r>
            <a:r>
              <a:rPr lang="de-DE"/>
              <a:t> </a:t>
            </a:r>
            <a:r>
              <a:rPr lang="de-DE" err="1"/>
              <a:t>to</a:t>
            </a:r>
            <a:r>
              <a:rPr lang="de-DE"/>
              <a:t> .</a:t>
            </a:r>
            <a:r>
              <a:rPr lang="de-DE" err="1"/>
              <a:t>bed</a:t>
            </a:r>
            <a:r>
              <a:rPr lang="de-DE"/>
              <a:t> </a:t>
            </a:r>
            <a:r>
              <a:rPr lang="de-DE" err="1"/>
              <a:t>file</a:t>
            </a:r>
            <a:r>
              <a:rPr lang="de-DE"/>
              <a:t> (Data </a:t>
            </a:r>
            <a:r>
              <a:rPr lang="de-DE" err="1"/>
              <a:t>processing</a:t>
            </a:r>
            <a:r>
              <a:rPr lang="de-DE"/>
              <a:t>)</a:t>
            </a:r>
          </a:p>
          <a:p>
            <a:pPr marL="342900" indent="-342900"/>
            <a:r>
              <a:rPr lang="en-US" b="1"/>
              <a:t>Linkage Disequilibrium Pruning: </a:t>
            </a:r>
            <a:r>
              <a:rPr lang="en-US"/>
              <a:t>remove SNPs with high linkage disequilibrium to prevent bias and remove redundancy (Data processing)</a:t>
            </a:r>
            <a:endParaRPr lang="de-DE"/>
          </a:p>
          <a:p>
            <a:pPr marL="342900" indent="-342900"/>
            <a:r>
              <a:rPr lang="de-DE" b="1"/>
              <a:t>PCA:</a:t>
            </a:r>
            <a:r>
              <a:rPr lang="de-DE"/>
              <a:t> linear orthogonal </a:t>
            </a:r>
            <a:r>
              <a:rPr lang="de-DE" err="1"/>
              <a:t>transformation</a:t>
            </a:r>
            <a:r>
              <a:rPr lang="de-DE"/>
              <a:t> </a:t>
            </a:r>
            <a:r>
              <a:rPr lang="de-DE" err="1"/>
              <a:t>reducing</a:t>
            </a:r>
            <a:r>
              <a:rPr lang="de-DE"/>
              <a:t> </a:t>
            </a:r>
            <a:r>
              <a:rPr lang="de-DE" err="1"/>
              <a:t>dimensionality</a:t>
            </a:r>
            <a:r>
              <a:rPr lang="de-DE"/>
              <a:t> </a:t>
            </a:r>
            <a:r>
              <a:rPr lang="de-DE" err="1"/>
              <a:t>retaining</a:t>
            </a:r>
            <a:r>
              <a:rPr lang="de-DE"/>
              <a:t> </a:t>
            </a:r>
            <a:r>
              <a:rPr lang="de-DE" err="1"/>
              <a:t>components</a:t>
            </a:r>
            <a:r>
              <a:rPr lang="de-DE"/>
              <a:t> </a:t>
            </a:r>
            <a:r>
              <a:rPr lang="de-DE" err="1"/>
              <a:t>explaining</a:t>
            </a:r>
            <a:r>
              <a:rPr lang="de-DE"/>
              <a:t> </a:t>
            </a:r>
            <a:r>
              <a:rPr lang="de-DE" err="1"/>
              <a:t>the</a:t>
            </a:r>
            <a:r>
              <a:rPr lang="de-DE"/>
              <a:t> </a:t>
            </a:r>
            <a:r>
              <a:rPr lang="de-DE" err="1"/>
              <a:t>greatest</a:t>
            </a:r>
            <a:r>
              <a:rPr lang="de-DE"/>
              <a:t> </a:t>
            </a:r>
            <a:r>
              <a:rPr lang="de-DE" err="1"/>
              <a:t>variance</a:t>
            </a:r>
            <a:r>
              <a:rPr lang="de-DE"/>
              <a:t> (</a:t>
            </a:r>
            <a:r>
              <a:rPr lang="de-DE" err="1"/>
              <a:t>Visualization</a:t>
            </a:r>
            <a:r>
              <a:rPr lang="de-DE"/>
              <a:t>)</a:t>
            </a:r>
          </a:p>
          <a:p>
            <a:pPr marL="342900" indent="-342900"/>
            <a:r>
              <a:rPr lang="de-DE" b="1"/>
              <a:t>ADMIXTURE: </a:t>
            </a:r>
            <a:r>
              <a:rPr lang="de-DE"/>
              <a:t>maximum </a:t>
            </a:r>
            <a:r>
              <a:rPr lang="de-DE" err="1"/>
              <a:t>likelihood</a:t>
            </a:r>
            <a:r>
              <a:rPr lang="de-DE"/>
              <a:t> </a:t>
            </a:r>
            <a:r>
              <a:rPr lang="de-DE" err="1"/>
              <a:t>method</a:t>
            </a:r>
            <a:r>
              <a:rPr lang="de-DE"/>
              <a:t> </a:t>
            </a:r>
            <a:r>
              <a:rPr lang="de-DE" err="1"/>
              <a:t>to</a:t>
            </a:r>
            <a:r>
              <a:rPr lang="de-DE"/>
              <a:t> </a:t>
            </a:r>
            <a:r>
              <a:rPr lang="de-DE" err="1"/>
              <a:t>infer</a:t>
            </a:r>
            <a:r>
              <a:rPr lang="de-DE"/>
              <a:t> </a:t>
            </a:r>
            <a:r>
              <a:rPr lang="de-DE" err="1"/>
              <a:t>ancestry</a:t>
            </a:r>
            <a:r>
              <a:rPr lang="de-DE"/>
              <a:t> </a:t>
            </a:r>
            <a:r>
              <a:rPr lang="de-DE" err="1"/>
              <a:t>proportions</a:t>
            </a:r>
            <a:r>
              <a:rPr lang="de-DE"/>
              <a:t> </a:t>
            </a:r>
            <a:r>
              <a:rPr lang="de-DE" err="1"/>
              <a:t>of</a:t>
            </a:r>
            <a:r>
              <a:rPr lang="de-DE"/>
              <a:t> an individual (</a:t>
            </a:r>
            <a:r>
              <a:rPr lang="de-DE" err="1"/>
              <a:t>Anscestry</a:t>
            </a:r>
            <a:r>
              <a:rPr lang="de-DE"/>
              <a:t> </a:t>
            </a:r>
            <a:r>
              <a:rPr lang="de-DE" err="1"/>
              <a:t>Inference</a:t>
            </a:r>
            <a:r>
              <a:rPr lang="de-DE"/>
              <a:t>)</a:t>
            </a:r>
          </a:p>
        </p:txBody>
      </p:sp>
      <p:sp>
        <p:nvSpPr>
          <p:cNvPr id="4" name="Slide Number Placeholder 3">
            <a:extLst>
              <a:ext uri="{FF2B5EF4-FFF2-40B4-BE49-F238E27FC236}">
                <a16:creationId xmlns:a16="http://schemas.microsoft.com/office/drawing/2014/main" id="{2D145DE4-8F8C-AD9C-BB1F-D5E0D520BBB7}"/>
              </a:ext>
            </a:extLst>
          </p:cNvPr>
          <p:cNvSpPr>
            <a:spLocks noGrp="1"/>
          </p:cNvSpPr>
          <p:nvPr>
            <p:ph type="sldNum" sz="quarter" idx="12"/>
          </p:nvPr>
        </p:nvSpPr>
        <p:spPr/>
        <p:txBody>
          <a:bodyPr/>
          <a:lstStyle/>
          <a:p>
            <a:fld id="{CC057153-B650-4DEB-B370-79DDCFDCE934}" type="slidenum">
              <a:rPr lang="en-US" smtClean="0"/>
              <a:t>4</a:t>
            </a:fld>
            <a:endParaRPr lang="en-US"/>
          </a:p>
        </p:txBody>
      </p:sp>
      <p:sp>
        <p:nvSpPr>
          <p:cNvPr id="5" name="TextBox 4">
            <a:extLst>
              <a:ext uri="{FF2B5EF4-FFF2-40B4-BE49-F238E27FC236}">
                <a16:creationId xmlns:a16="http://schemas.microsoft.com/office/drawing/2014/main" id="{9190363B-049B-4102-E353-2D7DCA740785}"/>
              </a:ext>
            </a:extLst>
          </p:cNvPr>
          <p:cNvSpPr txBox="1"/>
          <p:nvPr/>
        </p:nvSpPr>
        <p:spPr>
          <a:xfrm>
            <a:off x="970845" y="1507066"/>
            <a:ext cx="9939866" cy="369332"/>
          </a:xfrm>
          <a:prstGeom prst="rect">
            <a:avLst/>
          </a:prstGeom>
          <a:solidFill>
            <a:schemeClr val="accent6"/>
          </a:solidFill>
          <a:ln>
            <a:solidFill>
              <a:schemeClr val="accent6">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b="1">
                <a:solidFill>
                  <a:schemeClr val="bg1"/>
                </a:solidFill>
              </a:rPr>
              <a:t>VCF file --&gt; PLINK convert --&gt; LD Pruning --&gt; PCA analysis -- &gt; ADMIXTURE Analysis</a:t>
            </a:r>
            <a:endParaRPr lang="en-US" b="1">
              <a:solidFill>
                <a:schemeClr val="bg1"/>
              </a:solidFill>
            </a:endParaRPr>
          </a:p>
        </p:txBody>
      </p:sp>
    </p:spTree>
    <p:extLst>
      <p:ext uri="{BB962C8B-B14F-4D97-AF65-F5344CB8AC3E}">
        <p14:creationId xmlns:p14="http://schemas.microsoft.com/office/powerpoint/2010/main" val="302793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F564-4E3F-DCEE-3DAE-F55DB471A908}"/>
              </a:ext>
            </a:extLst>
          </p:cNvPr>
          <p:cNvSpPr>
            <a:spLocks noGrp="1"/>
          </p:cNvSpPr>
          <p:nvPr>
            <p:ph type="title"/>
          </p:nvPr>
        </p:nvSpPr>
        <p:spPr>
          <a:xfrm>
            <a:off x="332290" y="110131"/>
            <a:ext cx="10653578" cy="1132258"/>
          </a:xfrm>
        </p:spPr>
        <p:txBody>
          <a:bodyPr/>
          <a:lstStyle/>
          <a:p>
            <a:r>
              <a:rPr lang="en-US"/>
              <a:t>LD Pruning – Why and How?</a:t>
            </a:r>
          </a:p>
        </p:txBody>
      </p:sp>
      <p:sp>
        <p:nvSpPr>
          <p:cNvPr id="3" name="Content Placeholder 2">
            <a:extLst>
              <a:ext uri="{FF2B5EF4-FFF2-40B4-BE49-F238E27FC236}">
                <a16:creationId xmlns:a16="http://schemas.microsoft.com/office/drawing/2014/main" id="{8B12E261-4B7B-36E9-437B-5BEAE3F31ADA}"/>
              </a:ext>
            </a:extLst>
          </p:cNvPr>
          <p:cNvSpPr>
            <a:spLocks noGrp="1"/>
          </p:cNvSpPr>
          <p:nvPr>
            <p:ph idx="1"/>
          </p:nvPr>
        </p:nvSpPr>
        <p:spPr>
          <a:xfrm>
            <a:off x="612647" y="2218740"/>
            <a:ext cx="10653579" cy="3975602"/>
          </a:xfrm>
          <a:solidFill>
            <a:schemeClr val="accent6">
              <a:lumMod val="20000"/>
              <a:lumOff val="80000"/>
            </a:schemeClr>
          </a:solidFill>
          <a:ln>
            <a:solidFill>
              <a:schemeClr val="tx1"/>
            </a:solidFill>
          </a:ln>
        </p:spPr>
        <p:txBody>
          <a:bodyPr vert="horz" lIns="91440" tIns="45720" rIns="91440" bIns="45720" rtlCol="0" anchor="t">
            <a:normAutofit/>
          </a:bodyPr>
          <a:lstStyle/>
          <a:p>
            <a:r>
              <a:rPr lang="en-US">
                <a:ea typeface="+mn-lt"/>
                <a:cs typeface="+mn-lt"/>
              </a:rPr>
              <a:t>make the analysis more robust, avoiding bias by redundant information</a:t>
            </a:r>
            <a:endParaRPr lang="en-US"/>
          </a:p>
          <a:p>
            <a:r>
              <a:rPr lang="en-US">
                <a:ea typeface="+mn-lt"/>
                <a:cs typeface="+mn-lt"/>
              </a:rPr>
              <a:t>We give 3 values into the command line</a:t>
            </a:r>
          </a:p>
          <a:p>
            <a:pPr marL="0" indent="0">
              <a:buNone/>
            </a:pPr>
            <a:r>
              <a:rPr lang="en-US">
                <a:solidFill>
                  <a:schemeClr val="bg1">
                    <a:lumMod val="49000"/>
                  </a:schemeClr>
                </a:solidFill>
                <a:ea typeface="+mn-lt"/>
                <a:cs typeface="+mn-lt"/>
              </a:rPr>
              <a:t>plink2 --</a:t>
            </a:r>
            <a:r>
              <a:rPr lang="en-US" err="1">
                <a:solidFill>
                  <a:schemeClr val="bg1">
                    <a:lumMod val="49000"/>
                  </a:schemeClr>
                </a:solidFill>
                <a:ea typeface="+mn-lt"/>
                <a:cs typeface="+mn-lt"/>
              </a:rPr>
              <a:t>bfile</a:t>
            </a:r>
            <a:r>
              <a:rPr lang="en-US">
                <a:solidFill>
                  <a:schemeClr val="bg1">
                    <a:lumMod val="49000"/>
                  </a:schemeClr>
                </a:solidFill>
                <a:ea typeface="+mn-lt"/>
                <a:cs typeface="+mn-lt"/>
              </a:rPr>
              <a:t> chr11_fix \  --</a:t>
            </a:r>
            <a:r>
              <a:rPr lang="en-US" err="1">
                <a:solidFill>
                  <a:schemeClr val="bg1">
                    <a:lumMod val="49000"/>
                  </a:schemeClr>
                </a:solidFill>
                <a:ea typeface="+mn-lt"/>
                <a:cs typeface="+mn-lt"/>
              </a:rPr>
              <a:t>indep</a:t>
            </a:r>
            <a:r>
              <a:rPr lang="en-US">
                <a:solidFill>
                  <a:schemeClr val="bg1">
                    <a:lumMod val="49000"/>
                  </a:schemeClr>
                </a:solidFill>
                <a:ea typeface="+mn-lt"/>
                <a:cs typeface="+mn-lt"/>
              </a:rPr>
              <a:t>-pairwise </a:t>
            </a:r>
            <a:r>
              <a:rPr lang="en-US" b="1">
                <a:ea typeface="+mn-lt"/>
                <a:cs typeface="+mn-lt"/>
              </a:rPr>
              <a:t>50 10 0.1</a:t>
            </a:r>
            <a:r>
              <a:rPr lang="en-US" b="1">
                <a:solidFill>
                  <a:schemeClr val="bg1">
                    <a:lumMod val="49000"/>
                  </a:schemeClr>
                </a:solidFill>
                <a:ea typeface="+mn-lt"/>
                <a:cs typeface="+mn-lt"/>
              </a:rPr>
              <a:t> </a:t>
            </a:r>
            <a:r>
              <a:rPr lang="en-US">
                <a:solidFill>
                  <a:schemeClr val="bg1">
                    <a:lumMod val="49000"/>
                  </a:schemeClr>
                </a:solidFill>
                <a:ea typeface="+mn-lt"/>
                <a:cs typeface="+mn-lt"/>
              </a:rPr>
              <a:t>\ --out ld_chr11</a:t>
            </a:r>
          </a:p>
          <a:p>
            <a:pPr marL="0" indent="0">
              <a:buNone/>
            </a:pPr>
            <a:r>
              <a:rPr lang="en-US">
                <a:ea typeface="+mn-lt"/>
                <a:cs typeface="+mn-lt"/>
              </a:rPr>
              <a:t>50: window size of SNPs</a:t>
            </a:r>
          </a:p>
          <a:p>
            <a:pPr marL="0" indent="0">
              <a:buNone/>
            </a:pPr>
            <a:r>
              <a:rPr lang="en-US">
                <a:ea typeface="+mn-lt"/>
                <a:cs typeface="+mn-lt"/>
              </a:rPr>
              <a:t>10: step of frame shift</a:t>
            </a:r>
          </a:p>
          <a:p>
            <a:pPr marL="0" indent="0">
              <a:buNone/>
            </a:pPr>
            <a:r>
              <a:rPr lang="en-US">
                <a:ea typeface="+mn-lt"/>
                <a:cs typeface="+mn-lt"/>
              </a:rPr>
              <a:t>0.1: r² threshold tolerated (how correlated are the SNPs, pairwise correlation between 2 SNPs in the sliding window)</a:t>
            </a:r>
          </a:p>
          <a:p>
            <a:endParaRPr lang="en-US">
              <a:ea typeface="+mn-lt"/>
              <a:cs typeface="+mn-lt"/>
            </a:endParaRPr>
          </a:p>
          <a:p>
            <a:endParaRPr lang="en-US">
              <a:ea typeface="+mn-lt"/>
              <a:cs typeface="+mn-lt"/>
            </a:endParaRPr>
          </a:p>
        </p:txBody>
      </p:sp>
      <p:sp>
        <p:nvSpPr>
          <p:cNvPr id="4" name="Slide Number Placeholder 3">
            <a:extLst>
              <a:ext uri="{FF2B5EF4-FFF2-40B4-BE49-F238E27FC236}">
                <a16:creationId xmlns:a16="http://schemas.microsoft.com/office/drawing/2014/main" id="{8EFA4512-195C-0CF0-8905-9B5B26725BAB}"/>
              </a:ext>
            </a:extLst>
          </p:cNvPr>
          <p:cNvSpPr>
            <a:spLocks noGrp="1"/>
          </p:cNvSpPr>
          <p:nvPr>
            <p:ph type="sldNum" sz="quarter" idx="12"/>
          </p:nvPr>
        </p:nvSpPr>
        <p:spPr/>
        <p:txBody>
          <a:bodyPr/>
          <a:lstStyle/>
          <a:p>
            <a:fld id="{CC057153-B650-4DEB-B370-79DDCFDCE934}" type="slidenum">
              <a:rPr lang="en-US" smtClean="0"/>
              <a:t>5</a:t>
            </a:fld>
            <a:endParaRPr lang="en-US"/>
          </a:p>
        </p:txBody>
      </p:sp>
      <p:sp>
        <p:nvSpPr>
          <p:cNvPr id="5" name="TextBox 4">
            <a:extLst>
              <a:ext uri="{FF2B5EF4-FFF2-40B4-BE49-F238E27FC236}">
                <a16:creationId xmlns:a16="http://schemas.microsoft.com/office/drawing/2014/main" id="{4590F281-7214-C561-2AEF-8C85514226D3}"/>
              </a:ext>
            </a:extLst>
          </p:cNvPr>
          <p:cNvSpPr txBox="1"/>
          <p:nvPr/>
        </p:nvSpPr>
        <p:spPr>
          <a:xfrm>
            <a:off x="317740" y="1130061"/>
            <a:ext cx="11527765" cy="707886"/>
          </a:xfrm>
          <a:prstGeom prst="rect">
            <a:avLst/>
          </a:prstGeom>
          <a:solidFill>
            <a:schemeClr val="accent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rPr>
              <a:t>Nonrandom association of alleles at multiple DNA markers that results from their close proximity to one another within a chromosome and co-inheritance.​</a:t>
            </a:r>
          </a:p>
        </p:txBody>
      </p:sp>
    </p:spTree>
    <p:extLst>
      <p:ext uri="{BB962C8B-B14F-4D97-AF65-F5344CB8AC3E}">
        <p14:creationId xmlns:p14="http://schemas.microsoft.com/office/powerpoint/2010/main" val="151466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403CD15-7535-9A46-A216-BD2C0ED1C943}"/>
              </a:ext>
            </a:extLst>
          </p:cNvPr>
          <p:cNvSpPr>
            <a:spLocks noGrp="1"/>
          </p:cNvSpPr>
          <p:nvPr>
            <p:ph type="title"/>
          </p:nvPr>
        </p:nvSpPr>
        <p:spPr>
          <a:xfrm>
            <a:off x="612648" y="603504"/>
            <a:ext cx="5862396" cy="1527048"/>
          </a:xfrm>
        </p:spPr>
        <p:txBody>
          <a:bodyPr anchor="b">
            <a:normAutofit/>
          </a:bodyPr>
          <a:lstStyle/>
          <a:p>
            <a:r>
              <a:rPr lang="de-DE"/>
              <a:t>PCA - </a:t>
            </a:r>
            <a:r>
              <a:rPr lang="de-DE">
                <a:ea typeface="+mj-lt"/>
                <a:cs typeface="+mj-lt"/>
              </a:rPr>
              <a:t>Making </a:t>
            </a:r>
            <a:r>
              <a:rPr lang="de-DE" err="1">
                <a:ea typeface="+mj-lt"/>
                <a:cs typeface="+mj-lt"/>
              </a:rPr>
              <a:t>Complex</a:t>
            </a:r>
            <a:r>
              <a:rPr lang="de-DE">
                <a:ea typeface="+mj-lt"/>
                <a:cs typeface="+mj-lt"/>
              </a:rPr>
              <a:t> Data Simpler</a:t>
            </a:r>
            <a:endParaRPr lang="de-DE"/>
          </a:p>
        </p:txBody>
      </p:sp>
      <p:sp>
        <p:nvSpPr>
          <p:cNvPr id="3" name="Inhaltsplatzhalter 2">
            <a:extLst>
              <a:ext uri="{FF2B5EF4-FFF2-40B4-BE49-F238E27FC236}">
                <a16:creationId xmlns:a16="http://schemas.microsoft.com/office/drawing/2014/main" id="{81CDCD53-39AC-7ED8-BCB8-122BE03390FE}"/>
              </a:ext>
            </a:extLst>
          </p:cNvPr>
          <p:cNvSpPr>
            <a:spLocks noGrp="1"/>
          </p:cNvSpPr>
          <p:nvPr>
            <p:ph idx="1"/>
          </p:nvPr>
        </p:nvSpPr>
        <p:spPr>
          <a:xfrm>
            <a:off x="612648" y="2212848"/>
            <a:ext cx="5862396" cy="4096512"/>
          </a:xfrm>
        </p:spPr>
        <p:txBody>
          <a:bodyPr vert="horz" lIns="91440" tIns="45720" rIns="91440" bIns="45720" rtlCol="0">
            <a:normAutofit/>
          </a:bodyPr>
          <a:lstStyle/>
          <a:p>
            <a:r>
              <a:rPr lang="de-CH" sz="1800"/>
              <a:t>Every </a:t>
            </a:r>
            <a:r>
              <a:rPr lang="de-CH" sz="1800" err="1"/>
              <a:t>person</a:t>
            </a:r>
            <a:r>
              <a:rPr lang="de-CH" sz="1800"/>
              <a:t> </a:t>
            </a:r>
            <a:r>
              <a:rPr lang="de-CH" sz="1800" err="1"/>
              <a:t>has</a:t>
            </a:r>
            <a:r>
              <a:rPr lang="de-CH" sz="1800"/>
              <a:t> </a:t>
            </a:r>
            <a:r>
              <a:rPr lang="de-CH" sz="1800" err="1"/>
              <a:t>thousands</a:t>
            </a:r>
            <a:r>
              <a:rPr lang="de-CH" sz="1800"/>
              <a:t> </a:t>
            </a:r>
            <a:r>
              <a:rPr lang="de-CH" sz="1800" err="1"/>
              <a:t>of</a:t>
            </a:r>
            <a:r>
              <a:rPr lang="de-CH" sz="1800"/>
              <a:t> SNPs</a:t>
            </a:r>
          </a:p>
          <a:p>
            <a:r>
              <a:rPr lang="de-CH" sz="1800"/>
              <a:t>PCA </a:t>
            </a:r>
            <a:r>
              <a:rPr lang="de-CH" sz="1800" err="1"/>
              <a:t>reduces</a:t>
            </a:r>
            <a:r>
              <a:rPr lang="de-CH" sz="1800"/>
              <a:t> </a:t>
            </a:r>
            <a:r>
              <a:rPr lang="de-CH" sz="1800" err="1"/>
              <a:t>this</a:t>
            </a:r>
            <a:r>
              <a:rPr lang="de-CH" sz="1800"/>
              <a:t> </a:t>
            </a:r>
            <a:r>
              <a:rPr lang="de-CH" sz="1800" err="1"/>
              <a:t>huge</a:t>
            </a:r>
            <a:r>
              <a:rPr lang="de-CH" sz="1800"/>
              <a:t> </a:t>
            </a:r>
            <a:r>
              <a:rPr lang="de-CH" sz="1800" err="1"/>
              <a:t>amount</a:t>
            </a:r>
            <a:r>
              <a:rPr lang="de-CH" sz="1800"/>
              <a:t> </a:t>
            </a:r>
            <a:r>
              <a:rPr lang="de-CH" sz="1800" err="1"/>
              <a:t>of</a:t>
            </a:r>
            <a:r>
              <a:rPr lang="de-CH" sz="1800"/>
              <a:t> </a:t>
            </a:r>
            <a:r>
              <a:rPr lang="de-CH" sz="1800" err="1"/>
              <a:t>information</a:t>
            </a:r>
            <a:r>
              <a:rPr lang="de-CH" sz="1800"/>
              <a:t> </a:t>
            </a:r>
            <a:r>
              <a:rPr lang="de-CH" sz="1800" err="1"/>
              <a:t>into</a:t>
            </a:r>
            <a:r>
              <a:rPr lang="de-CH" sz="1800"/>
              <a:t> just a </a:t>
            </a:r>
            <a:r>
              <a:rPr lang="de-CH" sz="1800" err="1"/>
              <a:t>few</a:t>
            </a:r>
            <a:r>
              <a:rPr lang="de-CH" sz="1800"/>
              <a:t> variables </a:t>
            </a:r>
          </a:p>
          <a:p>
            <a:pPr marL="0" indent="0">
              <a:buNone/>
            </a:pPr>
            <a:r>
              <a:rPr lang="de-CH" sz="1800"/>
              <a:t>    -&gt; </a:t>
            </a:r>
            <a:r>
              <a:rPr lang="de-CH" sz="1800" b="1" err="1"/>
              <a:t>principal</a:t>
            </a:r>
            <a:r>
              <a:rPr lang="de-CH" sz="1800" b="1"/>
              <a:t> </a:t>
            </a:r>
            <a:r>
              <a:rPr lang="de-CH" sz="1800" b="1" err="1"/>
              <a:t>components</a:t>
            </a:r>
            <a:endParaRPr lang="de-CH" sz="1800" b="1"/>
          </a:p>
          <a:p>
            <a:r>
              <a:rPr lang="de-CH" sz="1800" err="1"/>
              <a:t>It</a:t>
            </a:r>
            <a:r>
              <a:rPr lang="de-CH" sz="1800"/>
              <a:t> </a:t>
            </a:r>
            <a:r>
              <a:rPr lang="de-CH" sz="1800" err="1"/>
              <a:t>allows</a:t>
            </a:r>
            <a:r>
              <a:rPr lang="de-CH" sz="1800"/>
              <a:t> </a:t>
            </a:r>
            <a:r>
              <a:rPr lang="de-CH" sz="1800" err="1"/>
              <a:t>us</a:t>
            </a:r>
            <a:r>
              <a:rPr lang="de-CH" sz="1800"/>
              <a:t> </a:t>
            </a:r>
            <a:r>
              <a:rPr lang="de-CH" sz="1800" err="1"/>
              <a:t>to</a:t>
            </a:r>
            <a:r>
              <a:rPr lang="de-CH" sz="1800"/>
              <a:t> </a:t>
            </a:r>
            <a:r>
              <a:rPr lang="de-CH" sz="1800" err="1"/>
              <a:t>plot</a:t>
            </a:r>
            <a:r>
              <a:rPr lang="de-CH" sz="1800"/>
              <a:t> </a:t>
            </a:r>
            <a:r>
              <a:rPr lang="de-CH" sz="1800" err="1"/>
              <a:t>people</a:t>
            </a:r>
            <a:r>
              <a:rPr lang="de-CH" sz="1800"/>
              <a:t> </a:t>
            </a:r>
            <a:r>
              <a:rPr lang="de-CH" sz="1800" err="1"/>
              <a:t>as</a:t>
            </a:r>
            <a:r>
              <a:rPr lang="de-CH" sz="1800"/>
              <a:t> </a:t>
            </a:r>
            <a:r>
              <a:rPr lang="de-CH" sz="1800" err="1"/>
              <a:t>points</a:t>
            </a:r>
            <a:r>
              <a:rPr lang="de-CH" sz="1800"/>
              <a:t>, </a:t>
            </a:r>
            <a:r>
              <a:rPr lang="de-CH" sz="1800" err="1"/>
              <a:t>based</a:t>
            </a:r>
            <a:r>
              <a:rPr lang="de-CH" sz="1800"/>
              <a:t> on </a:t>
            </a:r>
            <a:r>
              <a:rPr lang="de-CH" sz="1800" err="1"/>
              <a:t>how</a:t>
            </a:r>
            <a:r>
              <a:rPr lang="de-CH" sz="1800"/>
              <a:t> </a:t>
            </a:r>
            <a:r>
              <a:rPr lang="de-CH" sz="1800" err="1"/>
              <a:t>genetically</a:t>
            </a:r>
            <a:r>
              <a:rPr lang="de-CH" sz="1800"/>
              <a:t> </a:t>
            </a:r>
            <a:r>
              <a:rPr lang="de-CH" sz="1800" err="1"/>
              <a:t>similar</a:t>
            </a:r>
            <a:r>
              <a:rPr lang="de-CH" sz="1800"/>
              <a:t> </a:t>
            </a:r>
            <a:r>
              <a:rPr lang="de-CH" sz="1800" err="1"/>
              <a:t>they</a:t>
            </a:r>
            <a:r>
              <a:rPr lang="de-CH" sz="1800"/>
              <a:t> </a:t>
            </a:r>
            <a:r>
              <a:rPr lang="de-CH" sz="1800" err="1"/>
              <a:t>are</a:t>
            </a:r>
            <a:r>
              <a:rPr lang="de-CH" sz="1800"/>
              <a:t>.</a:t>
            </a:r>
          </a:p>
          <a:p>
            <a:pPr marL="0" indent="0">
              <a:buNone/>
            </a:pPr>
            <a:endParaRPr lang="en-US" sz="1800"/>
          </a:p>
        </p:txBody>
      </p:sp>
      <p:pic>
        <p:nvPicPr>
          <p:cNvPr id="5" name="Content Placeholder 4" descr="Ein Bild, das Screenshot, Diagramm, Reihe, Text enthält.&#10;&#10;KI-generierte Inhalte können fehlerhaft sein.">
            <a:extLst>
              <a:ext uri="{FF2B5EF4-FFF2-40B4-BE49-F238E27FC236}">
                <a16:creationId xmlns:a16="http://schemas.microsoft.com/office/drawing/2014/main" id="{25F37392-EF73-598E-4CC9-07B4673134E5}"/>
              </a:ext>
            </a:extLst>
          </p:cNvPr>
          <p:cNvPicPr>
            <a:picLocks noChangeAspect="1"/>
          </p:cNvPicPr>
          <p:nvPr/>
        </p:nvPicPr>
        <p:blipFill>
          <a:blip r:embed="rId2"/>
          <a:stretch>
            <a:fillRect/>
          </a:stretch>
        </p:blipFill>
        <p:spPr>
          <a:xfrm>
            <a:off x="6817659" y="1828746"/>
            <a:ext cx="4955242" cy="3059862"/>
          </a:xfrm>
          <a:prstGeom prst="rect">
            <a:avLst/>
          </a:prstGeom>
        </p:spPr>
      </p:pic>
      <p:sp>
        <p:nvSpPr>
          <p:cNvPr id="4" name="Foliennummernplatzhalter 3">
            <a:extLst>
              <a:ext uri="{FF2B5EF4-FFF2-40B4-BE49-F238E27FC236}">
                <a16:creationId xmlns:a16="http://schemas.microsoft.com/office/drawing/2014/main" id="{30006C51-7B68-95B5-210C-B9020D2DE7B0}"/>
              </a:ext>
            </a:extLst>
          </p:cNvPr>
          <p:cNvSpPr>
            <a:spLocks noGrp="1"/>
          </p:cNvSpPr>
          <p:nvPr>
            <p:ph type="sldNum" sz="quarter" idx="12"/>
          </p:nvPr>
        </p:nvSpPr>
        <p:spPr>
          <a:xfrm>
            <a:off x="11632162" y="6453002"/>
            <a:ext cx="429207" cy="365125"/>
          </a:xfrm>
        </p:spPr>
        <p:txBody>
          <a:bodyPr>
            <a:normAutofit/>
          </a:bodyPr>
          <a:lstStyle/>
          <a:p>
            <a:pPr>
              <a:spcAft>
                <a:spcPts val="600"/>
              </a:spcAft>
            </a:pPr>
            <a:fld id="{CC057153-B650-4DEB-B370-79DDCFDCE934}" type="slidenum">
              <a:rPr lang="en-US"/>
              <a:pPr>
                <a:spcAft>
                  <a:spcPts val="600"/>
                </a:spcAft>
              </a:pPr>
              <a:t>6</a:t>
            </a:fld>
            <a:endParaRPr lang="en-US"/>
          </a:p>
        </p:txBody>
      </p:sp>
      <p:sp>
        <p:nvSpPr>
          <p:cNvPr id="7" name="Textfeld 6">
            <a:extLst>
              <a:ext uri="{FF2B5EF4-FFF2-40B4-BE49-F238E27FC236}">
                <a16:creationId xmlns:a16="http://schemas.microsoft.com/office/drawing/2014/main" id="{802A7EB0-EB10-1BA9-BFDB-9C304402B975}"/>
              </a:ext>
            </a:extLst>
          </p:cNvPr>
          <p:cNvSpPr txBox="1"/>
          <p:nvPr/>
        </p:nvSpPr>
        <p:spPr>
          <a:xfrm>
            <a:off x="484094" y="5736631"/>
            <a:ext cx="11148068" cy="369332"/>
          </a:xfrm>
          <a:prstGeom prst="rect">
            <a:avLst/>
          </a:prstGeom>
          <a:noFill/>
        </p:spPr>
        <p:txBody>
          <a:bodyPr wrap="square">
            <a:spAutoFit/>
          </a:bodyPr>
          <a:lstStyle/>
          <a:p>
            <a:pPr marL="285750" indent="-285750">
              <a:spcAft>
                <a:spcPts val="600"/>
              </a:spcAft>
              <a:buFont typeface="Wingdings" pitchFamily="2" charset="2"/>
              <a:buChar char="Ø"/>
            </a:pPr>
            <a:r>
              <a:rPr lang="de-CH" b="0" i="0" u="none" strike="noStrike" err="1">
                <a:solidFill>
                  <a:srgbClr val="000000"/>
                </a:solidFill>
                <a:effectLst/>
              </a:rPr>
              <a:t>We</a:t>
            </a:r>
            <a:r>
              <a:rPr lang="de-CH" b="0" i="0" u="none" strike="noStrike">
                <a:solidFill>
                  <a:srgbClr val="000000"/>
                </a:solidFill>
                <a:effectLst/>
              </a:rPr>
              <a:t> </a:t>
            </a:r>
            <a:r>
              <a:rPr lang="de-CH" b="0" i="0" u="none" strike="noStrike" err="1">
                <a:solidFill>
                  <a:srgbClr val="000000"/>
                </a:solidFill>
                <a:effectLst/>
              </a:rPr>
              <a:t>used</a:t>
            </a:r>
            <a:r>
              <a:rPr lang="de-CH" b="0" i="0" u="none" strike="noStrike">
                <a:solidFill>
                  <a:srgbClr val="000000"/>
                </a:solidFill>
                <a:effectLst/>
              </a:rPr>
              <a:t> PCA </a:t>
            </a:r>
            <a:r>
              <a:rPr lang="de-CH" b="0" i="0" u="none" strike="noStrike" err="1">
                <a:solidFill>
                  <a:srgbClr val="000000"/>
                </a:solidFill>
                <a:effectLst/>
              </a:rPr>
              <a:t>to</a:t>
            </a:r>
            <a:r>
              <a:rPr lang="de-CH" b="0" i="0" u="none" strike="noStrike">
                <a:solidFill>
                  <a:srgbClr val="000000"/>
                </a:solidFill>
                <a:effectLst/>
              </a:rPr>
              <a:t> </a:t>
            </a:r>
            <a:r>
              <a:rPr lang="de-CH" b="0" i="0" u="none" strike="noStrike" err="1">
                <a:solidFill>
                  <a:srgbClr val="000000"/>
                </a:solidFill>
                <a:effectLst/>
              </a:rPr>
              <a:t>see</a:t>
            </a:r>
            <a:r>
              <a:rPr lang="de-CH" b="0" i="0" u="none" strike="noStrike">
                <a:solidFill>
                  <a:srgbClr val="000000"/>
                </a:solidFill>
                <a:effectLst/>
              </a:rPr>
              <a:t> </a:t>
            </a:r>
            <a:r>
              <a:rPr lang="de-CH" b="0" i="0" u="none" strike="noStrike" err="1">
                <a:solidFill>
                  <a:srgbClr val="000000"/>
                </a:solidFill>
                <a:effectLst/>
              </a:rPr>
              <a:t>if</a:t>
            </a:r>
            <a:r>
              <a:rPr lang="de-CH" b="0" i="0" u="none" strike="noStrike">
                <a:solidFill>
                  <a:srgbClr val="000000"/>
                </a:solidFill>
                <a:effectLst/>
              </a:rPr>
              <a:t> </a:t>
            </a:r>
            <a:r>
              <a:rPr lang="de-CH" b="0" i="0" u="none" strike="noStrike" err="1">
                <a:solidFill>
                  <a:srgbClr val="000000"/>
                </a:solidFill>
                <a:effectLst/>
              </a:rPr>
              <a:t>people</a:t>
            </a:r>
            <a:r>
              <a:rPr lang="de-CH" b="0" i="0" u="none" strike="noStrike">
                <a:solidFill>
                  <a:srgbClr val="000000"/>
                </a:solidFill>
                <a:effectLst/>
              </a:rPr>
              <a:t> </a:t>
            </a:r>
            <a:r>
              <a:rPr lang="de-CH" b="0" i="0" u="none" strike="noStrike" err="1">
                <a:solidFill>
                  <a:srgbClr val="000000"/>
                </a:solidFill>
                <a:effectLst/>
              </a:rPr>
              <a:t>with</a:t>
            </a:r>
            <a:r>
              <a:rPr lang="de-CH" b="0" i="0" u="none" strike="noStrike">
                <a:solidFill>
                  <a:srgbClr val="000000"/>
                </a:solidFill>
                <a:effectLst/>
              </a:rPr>
              <a:t> different </a:t>
            </a:r>
            <a:r>
              <a:rPr lang="de-CH" b="0" i="0" u="none" strike="noStrike" err="1">
                <a:solidFill>
                  <a:srgbClr val="000000"/>
                </a:solidFill>
                <a:effectLst/>
              </a:rPr>
              <a:t>ancestry</a:t>
            </a:r>
            <a:r>
              <a:rPr lang="de-CH" b="0" i="0" u="none" strike="noStrike">
                <a:solidFill>
                  <a:srgbClr val="000000"/>
                </a:solidFill>
                <a:effectLst/>
              </a:rPr>
              <a:t> also </a:t>
            </a:r>
            <a:r>
              <a:rPr lang="de-CH" b="0" i="0" u="none" strike="noStrike" err="1">
                <a:solidFill>
                  <a:srgbClr val="000000"/>
                </a:solidFill>
                <a:effectLst/>
              </a:rPr>
              <a:t>differ</a:t>
            </a:r>
            <a:r>
              <a:rPr lang="de-CH" b="0" i="0" u="none" strike="noStrike">
                <a:solidFill>
                  <a:srgbClr val="000000"/>
                </a:solidFill>
                <a:effectLst/>
              </a:rPr>
              <a:t> in </a:t>
            </a:r>
            <a:r>
              <a:rPr lang="de-CH" b="0" i="0" u="none" strike="noStrike" err="1">
                <a:solidFill>
                  <a:srgbClr val="000000"/>
                </a:solidFill>
                <a:effectLst/>
              </a:rPr>
              <a:t>the</a:t>
            </a:r>
            <a:r>
              <a:rPr lang="de-CH" b="0" i="0" u="none" strike="noStrike">
                <a:solidFill>
                  <a:srgbClr val="000000"/>
                </a:solidFill>
                <a:effectLst/>
              </a:rPr>
              <a:t> </a:t>
            </a:r>
            <a:r>
              <a:rPr lang="de-CH" b="1" i="0" u="none" strike="noStrike">
                <a:solidFill>
                  <a:srgbClr val="000000"/>
                </a:solidFill>
                <a:effectLst/>
              </a:rPr>
              <a:t>genes </a:t>
            </a:r>
            <a:r>
              <a:rPr lang="de-CH" b="1" i="0" u="none" strike="noStrike" err="1">
                <a:solidFill>
                  <a:srgbClr val="000000"/>
                </a:solidFill>
                <a:effectLst/>
              </a:rPr>
              <a:t>linked</a:t>
            </a:r>
            <a:r>
              <a:rPr lang="de-CH" b="1" i="0" u="none" strike="noStrike">
                <a:solidFill>
                  <a:srgbClr val="000000"/>
                </a:solidFill>
                <a:effectLst/>
              </a:rPr>
              <a:t> </a:t>
            </a:r>
            <a:r>
              <a:rPr lang="de-CH" b="1" i="0" u="none" strike="noStrike" err="1">
                <a:solidFill>
                  <a:srgbClr val="000000"/>
                </a:solidFill>
                <a:effectLst/>
              </a:rPr>
              <a:t>to</a:t>
            </a:r>
            <a:r>
              <a:rPr lang="de-CH" b="1" i="0" u="none" strike="noStrike">
                <a:solidFill>
                  <a:srgbClr val="000000"/>
                </a:solidFill>
                <a:effectLst/>
              </a:rPr>
              <a:t> </a:t>
            </a:r>
            <a:r>
              <a:rPr lang="de-CH" b="1" i="0" u="none" strike="noStrike" err="1">
                <a:solidFill>
                  <a:srgbClr val="000000"/>
                </a:solidFill>
                <a:effectLst/>
              </a:rPr>
              <a:t>cilantro</a:t>
            </a:r>
            <a:r>
              <a:rPr lang="de-CH" b="1" i="0" u="none" strike="noStrike">
                <a:solidFill>
                  <a:srgbClr val="000000"/>
                </a:solidFill>
                <a:effectLst/>
              </a:rPr>
              <a:t> taste</a:t>
            </a:r>
            <a:r>
              <a:rPr lang="de-CH" b="0" i="0" u="none" strike="noStrike">
                <a:solidFill>
                  <a:srgbClr val="000000"/>
                </a:solidFill>
                <a:effectLst/>
              </a:rPr>
              <a:t>.</a:t>
            </a:r>
            <a:endParaRPr lang="en-US"/>
          </a:p>
        </p:txBody>
      </p:sp>
      <p:sp>
        <p:nvSpPr>
          <p:cNvPr id="8" name="Textfeld 7">
            <a:extLst>
              <a:ext uri="{FF2B5EF4-FFF2-40B4-BE49-F238E27FC236}">
                <a16:creationId xmlns:a16="http://schemas.microsoft.com/office/drawing/2014/main" id="{2CD9778A-34CE-7B2E-CE25-AA648E030112}"/>
              </a:ext>
            </a:extLst>
          </p:cNvPr>
          <p:cNvSpPr txBox="1"/>
          <p:nvPr/>
        </p:nvSpPr>
        <p:spPr>
          <a:xfrm>
            <a:off x="6817659" y="4835594"/>
            <a:ext cx="4656946" cy="646331"/>
          </a:xfrm>
          <a:prstGeom prst="rect">
            <a:avLst/>
          </a:prstGeom>
          <a:noFill/>
        </p:spPr>
        <p:txBody>
          <a:bodyPr wrap="square" lIns="91440" tIns="45720" rIns="91440" bIns="45720" rtlCol="0" anchor="t">
            <a:spAutoFit/>
          </a:bodyPr>
          <a:lstStyle/>
          <a:p>
            <a:r>
              <a:rPr lang="de-CH" sz="1200" b="0" i="0" u="none" strike="noStrike">
                <a:solidFill>
                  <a:srgbClr val="000000"/>
                </a:solidFill>
                <a:effectLst/>
              </a:rPr>
              <a:t>Whole </a:t>
            </a:r>
            <a:r>
              <a:rPr lang="de-CH" sz="1200" b="0" i="0" u="none" strike="noStrike" err="1">
                <a:solidFill>
                  <a:srgbClr val="000000"/>
                </a:solidFill>
                <a:effectLst/>
              </a:rPr>
              <a:t>chromosome</a:t>
            </a:r>
            <a:r>
              <a:rPr lang="de-CH" sz="1200" b="0" i="0" u="none" strike="noStrike">
                <a:solidFill>
                  <a:srgbClr val="000000"/>
                </a:solidFill>
                <a:effectLst/>
              </a:rPr>
              <a:t> 11. </a:t>
            </a:r>
            <a:br>
              <a:rPr lang="de-CH" sz="1200"/>
            </a:br>
            <a:r>
              <a:rPr lang="en-US" sz="1200"/>
              <a:t>We see SNP variance between the superpopulations. </a:t>
            </a:r>
            <a:br>
              <a:rPr lang="en-US" sz="1200"/>
            </a:br>
            <a:r>
              <a:rPr lang="en-US" sz="1200"/>
              <a:t>Nothing inferable about cilantro.</a:t>
            </a:r>
          </a:p>
        </p:txBody>
      </p:sp>
    </p:spTree>
    <p:extLst>
      <p:ext uri="{BB962C8B-B14F-4D97-AF65-F5344CB8AC3E}">
        <p14:creationId xmlns:p14="http://schemas.microsoft.com/office/powerpoint/2010/main" val="181341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C5E407-EF76-8276-5ABE-7E5E954286BE}"/>
              </a:ext>
            </a:extLst>
          </p:cNvPr>
          <p:cNvSpPr>
            <a:spLocks noGrp="1"/>
          </p:cNvSpPr>
          <p:nvPr>
            <p:ph type="title"/>
          </p:nvPr>
        </p:nvSpPr>
        <p:spPr/>
        <p:txBody>
          <a:bodyPr/>
          <a:lstStyle/>
          <a:p>
            <a:r>
              <a:rPr lang="de-DE"/>
              <a:t>Results: PCA</a:t>
            </a:r>
          </a:p>
        </p:txBody>
      </p:sp>
      <p:pic>
        <p:nvPicPr>
          <p:cNvPr id="9" name="Inhaltsplatzhalter 8">
            <a:extLst>
              <a:ext uri="{FF2B5EF4-FFF2-40B4-BE49-F238E27FC236}">
                <a16:creationId xmlns:a16="http://schemas.microsoft.com/office/drawing/2014/main" id="{77F7335C-61BA-9A71-E021-36E1BE791F7A}"/>
              </a:ext>
            </a:extLst>
          </p:cNvPr>
          <p:cNvPicPr>
            <a:picLocks noGrp="1" noChangeAspect="1"/>
          </p:cNvPicPr>
          <p:nvPr>
            <p:ph idx="1"/>
          </p:nvPr>
        </p:nvPicPr>
        <p:blipFill>
          <a:blip r:embed="rId3"/>
          <a:stretch>
            <a:fillRect/>
          </a:stretch>
        </p:blipFill>
        <p:spPr>
          <a:xfrm>
            <a:off x="96739" y="1441674"/>
            <a:ext cx="3965023" cy="3050531"/>
          </a:xfrm>
        </p:spPr>
      </p:pic>
      <p:pic>
        <p:nvPicPr>
          <p:cNvPr id="11" name="Grafik 10">
            <a:extLst>
              <a:ext uri="{FF2B5EF4-FFF2-40B4-BE49-F238E27FC236}">
                <a16:creationId xmlns:a16="http://schemas.microsoft.com/office/drawing/2014/main" id="{A941F3AB-B267-1EAA-AC65-659F88B5F3AB}"/>
              </a:ext>
            </a:extLst>
          </p:cNvPr>
          <p:cNvPicPr>
            <a:picLocks noChangeAspect="1"/>
          </p:cNvPicPr>
          <p:nvPr/>
        </p:nvPicPr>
        <p:blipFill>
          <a:blip r:embed="rId4"/>
          <a:stretch>
            <a:fillRect/>
          </a:stretch>
        </p:blipFill>
        <p:spPr>
          <a:xfrm>
            <a:off x="4161857" y="1441673"/>
            <a:ext cx="3965024" cy="3050532"/>
          </a:xfrm>
          <a:prstGeom prst="rect">
            <a:avLst/>
          </a:prstGeom>
        </p:spPr>
      </p:pic>
      <p:pic>
        <p:nvPicPr>
          <p:cNvPr id="13" name="Grafik 12">
            <a:extLst>
              <a:ext uri="{FF2B5EF4-FFF2-40B4-BE49-F238E27FC236}">
                <a16:creationId xmlns:a16="http://schemas.microsoft.com/office/drawing/2014/main" id="{BB8E4DC4-6DCA-C060-BB2F-1DB1682F6CDD}"/>
              </a:ext>
            </a:extLst>
          </p:cNvPr>
          <p:cNvPicPr>
            <a:picLocks noChangeAspect="1"/>
          </p:cNvPicPr>
          <p:nvPr/>
        </p:nvPicPr>
        <p:blipFill>
          <a:blip r:embed="rId5"/>
          <a:stretch>
            <a:fillRect/>
          </a:stretch>
        </p:blipFill>
        <p:spPr>
          <a:xfrm>
            <a:off x="8226977" y="1441673"/>
            <a:ext cx="3965023" cy="3050531"/>
          </a:xfrm>
          <a:prstGeom prst="rect">
            <a:avLst/>
          </a:prstGeom>
        </p:spPr>
      </p:pic>
      <p:sp>
        <p:nvSpPr>
          <p:cNvPr id="3" name="Slide Number Placeholder 2">
            <a:extLst>
              <a:ext uri="{FF2B5EF4-FFF2-40B4-BE49-F238E27FC236}">
                <a16:creationId xmlns:a16="http://schemas.microsoft.com/office/drawing/2014/main" id="{13937668-69EF-593F-C1C4-FA26ABD5BCB0}"/>
              </a:ext>
            </a:extLst>
          </p:cNvPr>
          <p:cNvSpPr>
            <a:spLocks noGrp="1"/>
          </p:cNvSpPr>
          <p:nvPr>
            <p:ph type="sldNum" sz="quarter" idx="12"/>
          </p:nvPr>
        </p:nvSpPr>
        <p:spPr/>
        <p:txBody>
          <a:bodyPr/>
          <a:lstStyle/>
          <a:p>
            <a:fld id="{CC057153-B650-4DEB-B370-79DDCFDCE934}" type="slidenum">
              <a:rPr lang="en-US" smtClean="0"/>
              <a:t>7</a:t>
            </a:fld>
            <a:endParaRPr lang="en-US"/>
          </a:p>
        </p:txBody>
      </p:sp>
      <p:sp>
        <p:nvSpPr>
          <p:cNvPr id="4" name="Textfeld 3">
            <a:extLst>
              <a:ext uri="{FF2B5EF4-FFF2-40B4-BE49-F238E27FC236}">
                <a16:creationId xmlns:a16="http://schemas.microsoft.com/office/drawing/2014/main" id="{91978BE3-78EC-8307-DD4B-DB9F06D2D6B0}"/>
              </a:ext>
            </a:extLst>
          </p:cNvPr>
          <p:cNvSpPr txBox="1"/>
          <p:nvPr/>
        </p:nvSpPr>
        <p:spPr>
          <a:xfrm>
            <a:off x="319094" y="4974685"/>
            <a:ext cx="11313068" cy="1200329"/>
          </a:xfrm>
          <a:prstGeom prst="rect">
            <a:avLst/>
          </a:prstGeom>
          <a:noFill/>
        </p:spPr>
        <p:txBody>
          <a:bodyPr wrap="square" rtlCol="0">
            <a:spAutoFit/>
          </a:bodyPr>
          <a:lstStyle/>
          <a:p>
            <a:pPr marL="285750" indent="-285750">
              <a:buFont typeface="Arial" panose="020B0604020202020204" pitchFamily="34" charset="0"/>
              <a:buChar char="•"/>
            </a:pPr>
            <a:r>
              <a:rPr lang="de-CH" i="0" u="none" strike="noStrike" err="1">
                <a:solidFill>
                  <a:srgbClr val="000000"/>
                </a:solidFill>
                <a:effectLst/>
              </a:rPr>
              <a:t>Some</a:t>
            </a:r>
            <a:r>
              <a:rPr lang="de-CH" i="0" u="none" strike="noStrike">
                <a:solidFill>
                  <a:srgbClr val="000000"/>
                </a:solidFill>
                <a:effectLst/>
              </a:rPr>
              <a:t> minor </a:t>
            </a:r>
            <a:r>
              <a:rPr lang="de-CH" i="0" u="none" strike="noStrike" err="1">
                <a:solidFill>
                  <a:srgbClr val="000000"/>
                </a:solidFill>
                <a:effectLst/>
              </a:rPr>
              <a:t>clustering</a:t>
            </a:r>
            <a:r>
              <a:rPr lang="de-CH" i="0" u="none" strike="noStrike">
                <a:solidFill>
                  <a:srgbClr val="000000"/>
                </a:solidFill>
                <a:effectLst/>
              </a:rPr>
              <a:t> </a:t>
            </a:r>
            <a:r>
              <a:rPr lang="de-CH" i="0" u="none" strike="noStrike" err="1">
                <a:solidFill>
                  <a:srgbClr val="000000"/>
                </a:solidFill>
                <a:effectLst/>
              </a:rPr>
              <a:t>tendencies</a:t>
            </a:r>
            <a:r>
              <a:rPr lang="de-CH" i="0" u="none" strike="noStrike">
                <a:solidFill>
                  <a:srgbClr val="000000"/>
                </a:solidFill>
                <a:effectLst/>
              </a:rPr>
              <a:t>, but </a:t>
            </a:r>
            <a:r>
              <a:rPr lang="de-CH" i="0" u="none" strike="noStrike" err="1">
                <a:solidFill>
                  <a:srgbClr val="000000"/>
                </a:solidFill>
                <a:effectLst/>
              </a:rPr>
              <a:t>overall</a:t>
            </a:r>
            <a:r>
              <a:rPr lang="de-CH" i="0" u="none" strike="noStrike">
                <a:solidFill>
                  <a:srgbClr val="000000"/>
                </a:solidFill>
                <a:effectLst/>
              </a:rPr>
              <a:t> </a:t>
            </a:r>
            <a:r>
              <a:rPr lang="de-CH" i="0" u="none" strike="noStrike" err="1">
                <a:solidFill>
                  <a:srgbClr val="000000"/>
                </a:solidFill>
                <a:effectLst/>
              </a:rPr>
              <a:t>overlap</a:t>
            </a:r>
            <a:r>
              <a:rPr lang="de-CH" i="0" u="none" strike="noStrike">
                <a:solidFill>
                  <a:srgbClr val="000000"/>
                </a:solidFill>
                <a:effectLst/>
              </a:rPr>
              <a:t> </a:t>
            </a:r>
            <a:r>
              <a:rPr lang="de-CH" i="0" u="none" strike="noStrike" err="1">
                <a:solidFill>
                  <a:srgbClr val="000000"/>
                </a:solidFill>
                <a:effectLst/>
              </a:rPr>
              <a:t>between</a:t>
            </a:r>
            <a:r>
              <a:rPr lang="de-CH" i="0" u="none" strike="noStrike">
                <a:solidFill>
                  <a:srgbClr val="000000"/>
                </a:solidFill>
                <a:effectLst/>
              </a:rPr>
              <a:t> </a:t>
            </a:r>
            <a:r>
              <a:rPr lang="de-CH" i="0" u="none" strike="noStrike" err="1">
                <a:solidFill>
                  <a:srgbClr val="000000"/>
                </a:solidFill>
                <a:effectLst/>
              </a:rPr>
              <a:t>populations</a:t>
            </a:r>
            <a:endParaRPr lang="de-CH" i="0" u="none" strike="noStrike">
              <a:solidFill>
                <a:srgbClr val="000000"/>
              </a:solidFill>
              <a:effectLst/>
            </a:endParaRPr>
          </a:p>
          <a:p>
            <a:endParaRPr lang="de-CH">
              <a:solidFill>
                <a:srgbClr val="000000"/>
              </a:solidFill>
            </a:endParaRPr>
          </a:p>
          <a:p>
            <a:pPr marL="285750" indent="-285750">
              <a:buFont typeface="Wingdings" pitchFamily="2" charset="2"/>
              <a:buChar char="Ø"/>
            </a:pPr>
            <a:r>
              <a:rPr lang="de-CH" i="0" u="none" strike="noStrike">
                <a:solidFill>
                  <a:srgbClr val="000000"/>
                </a:solidFill>
                <a:effectLst/>
              </a:rPr>
              <a:t>Low </a:t>
            </a:r>
            <a:r>
              <a:rPr lang="de-CH" i="0" u="none" strike="noStrike" err="1">
                <a:solidFill>
                  <a:srgbClr val="000000"/>
                </a:solidFill>
                <a:effectLst/>
              </a:rPr>
              <a:t>number</a:t>
            </a:r>
            <a:r>
              <a:rPr lang="de-CH" i="0" u="none" strike="noStrike">
                <a:solidFill>
                  <a:srgbClr val="000000"/>
                </a:solidFill>
                <a:effectLst/>
              </a:rPr>
              <a:t> </a:t>
            </a:r>
            <a:r>
              <a:rPr lang="de-CH" i="0" u="none" strike="noStrike" err="1">
                <a:solidFill>
                  <a:srgbClr val="000000"/>
                </a:solidFill>
                <a:effectLst/>
              </a:rPr>
              <a:t>of</a:t>
            </a:r>
            <a:r>
              <a:rPr lang="de-CH" i="0" u="none" strike="noStrike">
                <a:solidFill>
                  <a:srgbClr val="000000"/>
                </a:solidFill>
                <a:effectLst/>
              </a:rPr>
              <a:t> SNPs  </a:t>
            </a:r>
            <a:r>
              <a:rPr lang="de-CH" i="0" u="none" strike="noStrike" err="1">
                <a:solidFill>
                  <a:srgbClr val="000000"/>
                </a:solidFill>
                <a:effectLst/>
              </a:rPr>
              <a:t>leads</a:t>
            </a:r>
            <a:r>
              <a:rPr lang="de-CH" i="0" u="none" strike="noStrike">
                <a:solidFill>
                  <a:srgbClr val="000000"/>
                </a:solidFill>
                <a:effectLst/>
              </a:rPr>
              <a:t> </a:t>
            </a:r>
            <a:r>
              <a:rPr lang="de-CH" i="0" u="none" strike="noStrike" err="1">
                <a:solidFill>
                  <a:srgbClr val="000000"/>
                </a:solidFill>
                <a:effectLst/>
              </a:rPr>
              <a:t>to</a:t>
            </a:r>
            <a:r>
              <a:rPr lang="de-CH" i="0" u="none" strike="noStrike">
                <a:solidFill>
                  <a:srgbClr val="000000"/>
                </a:solidFill>
                <a:effectLst/>
              </a:rPr>
              <a:t> </a:t>
            </a:r>
            <a:r>
              <a:rPr lang="de-CH" i="0" u="none" strike="noStrike" err="1">
                <a:solidFill>
                  <a:srgbClr val="000000"/>
                </a:solidFill>
                <a:effectLst/>
              </a:rPr>
              <a:t>weak</a:t>
            </a:r>
            <a:r>
              <a:rPr lang="de-CH" i="0" u="none" strike="noStrike">
                <a:solidFill>
                  <a:srgbClr val="000000"/>
                </a:solidFill>
                <a:effectLst/>
              </a:rPr>
              <a:t> </a:t>
            </a:r>
            <a:r>
              <a:rPr lang="de-CH" i="0" u="none" strike="noStrike" err="1">
                <a:solidFill>
                  <a:srgbClr val="000000"/>
                </a:solidFill>
                <a:effectLst/>
              </a:rPr>
              <a:t>differentiation</a:t>
            </a:r>
            <a:r>
              <a:rPr lang="de-CH" i="0" u="none" strike="noStrike">
                <a:solidFill>
                  <a:srgbClr val="000000"/>
                </a:solidFill>
                <a:effectLst/>
              </a:rPr>
              <a:t> and </a:t>
            </a:r>
            <a:r>
              <a:rPr lang="de-CH" i="0" u="none" strike="noStrike" err="1">
                <a:solidFill>
                  <a:srgbClr val="000000"/>
                </a:solidFill>
                <a:effectLst/>
              </a:rPr>
              <a:t>no</a:t>
            </a:r>
            <a:r>
              <a:rPr lang="de-CH" i="0" u="none" strike="noStrike">
                <a:solidFill>
                  <a:srgbClr val="000000"/>
                </a:solidFill>
                <a:effectLst/>
              </a:rPr>
              <a:t> </a:t>
            </a:r>
            <a:r>
              <a:rPr lang="de-CH" i="0" u="none" strike="noStrike" err="1">
                <a:solidFill>
                  <a:srgbClr val="000000"/>
                </a:solidFill>
                <a:effectLst/>
              </a:rPr>
              <a:t>clear</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a:t>
            </a:r>
          </a:p>
          <a:p>
            <a:pPr marL="285750" indent="-285750">
              <a:buFont typeface="Wingdings" pitchFamily="2" charset="2"/>
              <a:buChar char="Ø"/>
            </a:pPr>
            <a:r>
              <a:rPr lang="de-CH" b="0" i="0" u="none" strike="noStrike" err="1">
                <a:solidFill>
                  <a:srgbClr val="000000"/>
                </a:solidFill>
                <a:effectLst/>
              </a:rPr>
              <a:t>Functional</a:t>
            </a:r>
            <a:r>
              <a:rPr lang="de-CH" b="0" i="0" u="none" strike="noStrike">
                <a:solidFill>
                  <a:srgbClr val="000000"/>
                </a:solidFill>
                <a:effectLst/>
              </a:rPr>
              <a:t> SNPs </a:t>
            </a:r>
            <a:r>
              <a:rPr lang="de-CH" b="0" i="0" u="none" strike="noStrike" err="1">
                <a:solidFill>
                  <a:srgbClr val="000000"/>
                </a:solidFill>
                <a:effectLst/>
              </a:rPr>
              <a:t>may</a:t>
            </a:r>
            <a:r>
              <a:rPr lang="de-CH" b="0" i="0" u="none" strike="noStrike">
                <a:solidFill>
                  <a:srgbClr val="000000"/>
                </a:solidFill>
                <a:effectLst/>
              </a:rPr>
              <a:t> </a:t>
            </a:r>
            <a:r>
              <a:rPr lang="de-CH" b="0" i="0" u="none" strike="noStrike" err="1">
                <a:solidFill>
                  <a:srgbClr val="000000"/>
                </a:solidFill>
                <a:effectLst/>
              </a:rPr>
              <a:t>exist</a:t>
            </a:r>
            <a:r>
              <a:rPr lang="de-CH" b="0" i="0" u="none" strike="noStrike">
                <a:solidFill>
                  <a:srgbClr val="000000"/>
                </a:solidFill>
                <a:effectLst/>
              </a:rPr>
              <a:t>, </a:t>
            </a:r>
            <a:r>
              <a:rPr lang="de-CH" i="0" u="none" strike="noStrike">
                <a:solidFill>
                  <a:srgbClr val="000000"/>
                </a:solidFill>
                <a:effectLst/>
              </a:rPr>
              <a:t>but </a:t>
            </a:r>
            <a:r>
              <a:rPr lang="de-CH" i="0" u="none" strike="noStrike" err="1">
                <a:solidFill>
                  <a:srgbClr val="000000"/>
                </a:solidFill>
                <a:effectLst/>
              </a:rPr>
              <a:t>they</a:t>
            </a:r>
            <a:r>
              <a:rPr lang="de-CH" i="0" u="none" strike="noStrike">
                <a:solidFill>
                  <a:srgbClr val="000000"/>
                </a:solidFill>
                <a:effectLst/>
              </a:rPr>
              <a:t> do not </a:t>
            </a:r>
            <a:r>
              <a:rPr lang="de-CH" i="0" u="none" strike="noStrike" err="1">
                <a:solidFill>
                  <a:srgbClr val="000000"/>
                </a:solidFill>
                <a:effectLst/>
              </a:rPr>
              <a:t>create</a:t>
            </a:r>
            <a:r>
              <a:rPr lang="de-CH" i="0" u="none" strike="noStrike">
                <a:solidFill>
                  <a:srgbClr val="000000"/>
                </a:solidFill>
                <a:effectLst/>
              </a:rPr>
              <a:t> </a:t>
            </a:r>
            <a:r>
              <a:rPr lang="de-CH" i="0" u="none" strike="noStrike" err="1">
                <a:solidFill>
                  <a:srgbClr val="000000"/>
                </a:solidFill>
                <a:effectLst/>
              </a:rPr>
              <a:t>population-wide</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a:t>
            </a:r>
            <a:endParaRPr lang="de-DE"/>
          </a:p>
        </p:txBody>
      </p:sp>
    </p:spTree>
    <p:extLst>
      <p:ext uri="{BB962C8B-B14F-4D97-AF65-F5344CB8AC3E}">
        <p14:creationId xmlns:p14="http://schemas.microsoft.com/office/powerpoint/2010/main" val="296407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17231-9D06-7B7A-E6B8-642C62A060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CE8D38-B2D3-D82A-BB66-965280C2AB15}"/>
              </a:ext>
            </a:extLst>
          </p:cNvPr>
          <p:cNvSpPr>
            <a:spLocks noGrp="1"/>
          </p:cNvSpPr>
          <p:nvPr>
            <p:ph type="title"/>
          </p:nvPr>
        </p:nvSpPr>
        <p:spPr/>
        <p:txBody>
          <a:bodyPr/>
          <a:lstStyle/>
          <a:p>
            <a:r>
              <a:rPr lang="de-DE" err="1"/>
              <a:t>Results</a:t>
            </a:r>
            <a:r>
              <a:rPr lang="de-DE"/>
              <a:t>: PCA</a:t>
            </a:r>
          </a:p>
        </p:txBody>
      </p:sp>
      <p:pic>
        <p:nvPicPr>
          <p:cNvPr id="5" name="Inhaltsplatzhalter 4">
            <a:extLst>
              <a:ext uri="{FF2B5EF4-FFF2-40B4-BE49-F238E27FC236}">
                <a16:creationId xmlns:a16="http://schemas.microsoft.com/office/drawing/2014/main" id="{0D79D160-91BA-99FD-80B5-ED5379B80B40}"/>
              </a:ext>
            </a:extLst>
          </p:cNvPr>
          <p:cNvPicPr>
            <a:picLocks noGrp="1" noChangeAspect="1"/>
          </p:cNvPicPr>
          <p:nvPr>
            <p:ph idx="1"/>
          </p:nvPr>
        </p:nvPicPr>
        <p:blipFill>
          <a:blip r:embed="rId3"/>
          <a:stretch>
            <a:fillRect/>
          </a:stretch>
        </p:blipFill>
        <p:spPr>
          <a:xfrm>
            <a:off x="1125925" y="1424649"/>
            <a:ext cx="5969423" cy="4592637"/>
          </a:xfrm>
        </p:spPr>
      </p:pic>
      <p:sp>
        <p:nvSpPr>
          <p:cNvPr id="3" name="Slide Number Placeholder 2">
            <a:extLst>
              <a:ext uri="{FF2B5EF4-FFF2-40B4-BE49-F238E27FC236}">
                <a16:creationId xmlns:a16="http://schemas.microsoft.com/office/drawing/2014/main" id="{91274D57-E568-96D2-458B-1F11B24D909E}"/>
              </a:ext>
            </a:extLst>
          </p:cNvPr>
          <p:cNvSpPr>
            <a:spLocks noGrp="1"/>
          </p:cNvSpPr>
          <p:nvPr>
            <p:ph type="sldNum" sz="quarter" idx="12"/>
          </p:nvPr>
        </p:nvSpPr>
        <p:spPr/>
        <p:txBody>
          <a:bodyPr/>
          <a:lstStyle/>
          <a:p>
            <a:fld id="{CC057153-B650-4DEB-B370-79DDCFDCE934}" type="slidenum">
              <a:rPr lang="en-US" smtClean="0"/>
              <a:t>8</a:t>
            </a:fld>
            <a:endParaRPr lang="en-US"/>
          </a:p>
        </p:txBody>
      </p:sp>
      <p:sp>
        <p:nvSpPr>
          <p:cNvPr id="4" name="Textfeld 3">
            <a:extLst>
              <a:ext uri="{FF2B5EF4-FFF2-40B4-BE49-F238E27FC236}">
                <a16:creationId xmlns:a16="http://schemas.microsoft.com/office/drawing/2014/main" id="{0AB43CA5-468E-7E99-0C5D-06B88B139854}"/>
              </a:ext>
            </a:extLst>
          </p:cNvPr>
          <p:cNvSpPr txBox="1"/>
          <p:nvPr/>
        </p:nvSpPr>
        <p:spPr>
          <a:xfrm>
            <a:off x="7242689" y="1424649"/>
            <a:ext cx="4336663" cy="4524315"/>
          </a:xfrm>
          <a:prstGeom prst="rect">
            <a:avLst/>
          </a:prstGeom>
          <a:noFill/>
        </p:spPr>
        <p:txBody>
          <a:bodyPr wrap="square" rtlCol="0">
            <a:spAutoFit/>
          </a:bodyPr>
          <a:lstStyle/>
          <a:p>
            <a:pPr marL="285750" indent="-285750">
              <a:buFont typeface="Arial" panose="020B0604020202020204" pitchFamily="34" charset="0"/>
              <a:buChar char="•"/>
            </a:pPr>
            <a:r>
              <a:rPr lang="de-CH" i="0" u="none" strike="noStrike" err="1">
                <a:solidFill>
                  <a:srgbClr val="000000"/>
                </a:solidFill>
                <a:effectLst/>
              </a:rPr>
              <a:t>Three</a:t>
            </a:r>
            <a:r>
              <a:rPr lang="de-CH" i="0" u="none" strike="noStrike">
                <a:solidFill>
                  <a:srgbClr val="000000"/>
                </a:solidFill>
                <a:effectLst/>
              </a:rPr>
              <a:t> </a:t>
            </a:r>
            <a:r>
              <a:rPr lang="de-CH" i="0" u="none" strike="noStrike" err="1">
                <a:solidFill>
                  <a:srgbClr val="000000"/>
                </a:solidFill>
                <a:effectLst/>
              </a:rPr>
              <a:t>loose</a:t>
            </a:r>
            <a:r>
              <a:rPr lang="de-CH" i="0" u="none" strike="noStrike">
                <a:solidFill>
                  <a:srgbClr val="000000"/>
                </a:solidFill>
                <a:effectLst/>
              </a:rPr>
              <a:t> </a:t>
            </a:r>
            <a:r>
              <a:rPr lang="de-CH" i="0" u="none" strike="noStrike" err="1">
                <a:solidFill>
                  <a:srgbClr val="000000"/>
                </a:solidFill>
                <a:effectLst/>
              </a:rPr>
              <a:t>groupings</a:t>
            </a:r>
            <a:endParaRPr lang="de-CH" i="0" u="none" strike="noStrike">
              <a:solidFill>
                <a:srgbClr val="000000"/>
              </a:solidFill>
              <a:effectLst/>
            </a:endParaRPr>
          </a:p>
          <a:p>
            <a:pPr marL="742950" lvl="1" indent="-285750">
              <a:buFont typeface="Wingdings" pitchFamily="2" charset="2"/>
              <a:buChar char="Ø"/>
            </a:pPr>
            <a:r>
              <a:rPr lang="de-CH" i="0" u="none" strike="noStrike" err="1">
                <a:solidFill>
                  <a:srgbClr val="000000"/>
                </a:solidFill>
                <a:effectLst/>
              </a:rPr>
              <a:t>Could</a:t>
            </a:r>
            <a:r>
              <a:rPr lang="de-CH" i="0" u="none" strike="noStrike">
                <a:solidFill>
                  <a:srgbClr val="000000"/>
                </a:solidFill>
                <a:effectLst/>
              </a:rPr>
              <a:t> </a:t>
            </a:r>
            <a:r>
              <a:rPr lang="de-CH" i="0" u="none" strike="noStrike" err="1">
                <a:solidFill>
                  <a:srgbClr val="000000"/>
                </a:solidFill>
                <a:effectLst/>
              </a:rPr>
              <a:t>reflect</a:t>
            </a:r>
            <a:r>
              <a:rPr lang="de-CH" i="0" u="none" strike="noStrike">
                <a:solidFill>
                  <a:srgbClr val="000000"/>
                </a:solidFill>
                <a:effectLst/>
              </a:rPr>
              <a:t> </a:t>
            </a:r>
            <a:r>
              <a:rPr lang="de-CH" i="0" u="none" strike="noStrike" err="1">
                <a:solidFill>
                  <a:srgbClr val="000000"/>
                </a:solidFill>
                <a:effectLst/>
              </a:rPr>
              <a:t>gene</a:t>
            </a:r>
            <a:r>
              <a:rPr lang="de-CH" i="0" u="none" strike="noStrike">
                <a:solidFill>
                  <a:srgbClr val="000000"/>
                </a:solidFill>
                <a:effectLst/>
              </a:rPr>
              <a:t> </a:t>
            </a:r>
            <a:r>
              <a:rPr lang="de-CH" i="0" u="none" strike="noStrike" err="1">
                <a:solidFill>
                  <a:srgbClr val="000000"/>
                </a:solidFill>
                <a:effectLst/>
              </a:rPr>
              <a:t>differences</a:t>
            </a:r>
            <a:endParaRPr lang="de-CH" i="0" u="none" strike="noStrike">
              <a:solidFill>
                <a:srgbClr val="000000"/>
              </a:solidFill>
              <a:effectLst/>
            </a:endParaRPr>
          </a:p>
          <a:p>
            <a:pPr marL="285750" indent="-285750">
              <a:buFont typeface="Arial" panose="020B0604020202020204" pitchFamily="34" charset="0"/>
              <a:buChar char="•"/>
            </a:pPr>
            <a:endParaRPr lang="de-CH">
              <a:solidFill>
                <a:srgbClr val="000000"/>
              </a:solidFill>
            </a:endParaRPr>
          </a:p>
          <a:p>
            <a:pPr marL="285750" indent="-285750">
              <a:buFont typeface="Arial" panose="020B0604020202020204" pitchFamily="34" charset="0"/>
              <a:buChar char="•"/>
            </a:pPr>
            <a:r>
              <a:rPr lang="de-CH" i="0" u="none" strike="noStrike" err="1">
                <a:solidFill>
                  <a:srgbClr val="000000"/>
                </a:solidFill>
                <a:effectLst/>
              </a:rPr>
              <a:t>Within</a:t>
            </a:r>
            <a:r>
              <a:rPr lang="de-CH" i="0" u="none" strike="noStrike">
                <a:solidFill>
                  <a:srgbClr val="000000"/>
                </a:solidFill>
                <a:effectLst/>
              </a:rPr>
              <a:t> </a:t>
            </a:r>
            <a:r>
              <a:rPr lang="de-CH" i="0" u="none" strike="noStrike" err="1">
                <a:solidFill>
                  <a:srgbClr val="000000"/>
                </a:solidFill>
                <a:effectLst/>
              </a:rPr>
              <a:t>each</a:t>
            </a:r>
            <a:r>
              <a:rPr lang="de-CH" i="0" u="none" strike="noStrike">
                <a:solidFill>
                  <a:srgbClr val="000000"/>
                </a:solidFill>
                <a:effectLst/>
              </a:rPr>
              <a:t> </a:t>
            </a:r>
            <a:r>
              <a:rPr lang="de-CH" i="0" u="none" strike="noStrike" err="1">
                <a:solidFill>
                  <a:srgbClr val="000000"/>
                </a:solidFill>
                <a:effectLst/>
              </a:rPr>
              <a:t>cluster</a:t>
            </a:r>
            <a:r>
              <a:rPr lang="de-CH" i="0" u="none" strike="noStrike">
                <a:solidFill>
                  <a:srgbClr val="000000"/>
                </a:solidFill>
                <a:effectLst/>
              </a:rPr>
              <a:t>, </a:t>
            </a:r>
            <a:r>
              <a:rPr lang="de-CH" i="0" u="none" strike="noStrike" err="1">
                <a:solidFill>
                  <a:srgbClr val="000000"/>
                </a:solidFill>
                <a:effectLst/>
              </a:rPr>
              <a:t>population</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 </a:t>
            </a:r>
            <a:r>
              <a:rPr lang="de-CH" i="0" u="none" strike="noStrike" err="1">
                <a:solidFill>
                  <a:srgbClr val="000000"/>
                </a:solidFill>
                <a:effectLst/>
              </a:rPr>
              <a:t>is</a:t>
            </a:r>
            <a:r>
              <a:rPr lang="de-CH" i="0" u="none" strike="noStrike">
                <a:solidFill>
                  <a:srgbClr val="000000"/>
                </a:solidFill>
                <a:effectLst/>
              </a:rPr>
              <a:t> </a:t>
            </a:r>
            <a:r>
              <a:rPr lang="de-CH" err="1">
                <a:solidFill>
                  <a:srgbClr val="000000"/>
                </a:solidFill>
              </a:rPr>
              <a:t>slightly</a:t>
            </a:r>
            <a:r>
              <a:rPr lang="de-CH">
                <a:solidFill>
                  <a:srgbClr val="000000"/>
                </a:solidFill>
              </a:rPr>
              <a:t> </a:t>
            </a:r>
            <a:r>
              <a:rPr lang="de-CH" i="0" u="none" strike="noStrike" err="1">
                <a:solidFill>
                  <a:srgbClr val="000000"/>
                </a:solidFill>
                <a:effectLst/>
              </a:rPr>
              <a:t>reflected</a:t>
            </a:r>
            <a:r>
              <a:rPr lang="de-CH" i="0" u="none" strike="noStrike">
                <a:solidFill>
                  <a:srgbClr val="000000"/>
                </a:solidFill>
                <a:effectLst/>
              </a:rPr>
              <a:t>:</a:t>
            </a:r>
          </a:p>
          <a:p>
            <a:endParaRPr lang="de-CH" i="0" u="none" strike="noStrike">
              <a:solidFill>
                <a:srgbClr val="000000"/>
              </a:solidFill>
              <a:effectLst/>
            </a:endParaRPr>
          </a:p>
          <a:p>
            <a:pPr marL="742950" lvl="1" indent="-285750">
              <a:buFont typeface="Arial" panose="020B0604020202020204" pitchFamily="34" charset="0"/>
              <a:buChar char="•"/>
            </a:pPr>
            <a:r>
              <a:rPr lang="de-CH" i="0" u="none" strike="noStrike">
                <a:solidFill>
                  <a:srgbClr val="000000"/>
                </a:solidFill>
                <a:effectLst/>
              </a:rPr>
              <a:t>EUR, SAS, and EAS </a:t>
            </a:r>
            <a:r>
              <a:rPr lang="de-CH" i="0" u="none" strike="noStrike" err="1">
                <a:solidFill>
                  <a:srgbClr val="000000"/>
                </a:solidFill>
                <a:effectLst/>
              </a:rPr>
              <a:t>tend</a:t>
            </a:r>
            <a:r>
              <a:rPr lang="de-CH" i="0" u="none" strike="noStrike">
                <a:solidFill>
                  <a:srgbClr val="000000"/>
                </a:solidFill>
                <a:effectLst/>
              </a:rPr>
              <a:t> </a:t>
            </a:r>
            <a:r>
              <a:rPr lang="de-CH" i="0" u="none" strike="noStrike" err="1">
                <a:solidFill>
                  <a:srgbClr val="000000"/>
                </a:solidFill>
                <a:effectLst/>
              </a:rPr>
              <a:t>to</a:t>
            </a:r>
            <a:r>
              <a:rPr lang="de-CH" i="0" u="none" strike="noStrike">
                <a:solidFill>
                  <a:srgbClr val="000000"/>
                </a:solidFill>
                <a:effectLst/>
              </a:rPr>
              <a:t> </a:t>
            </a:r>
            <a:r>
              <a:rPr lang="de-CH" i="0" u="none" strike="noStrike" err="1">
                <a:solidFill>
                  <a:srgbClr val="000000"/>
                </a:solidFill>
                <a:effectLst/>
              </a:rPr>
              <a:t>cluster</a:t>
            </a:r>
            <a:r>
              <a:rPr lang="de-CH" i="0" u="none" strike="noStrike">
                <a:solidFill>
                  <a:srgbClr val="000000"/>
                </a:solidFill>
                <a:effectLst/>
              </a:rPr>
              <a:t> </a:t>
            </a:r>
            <a:r>
              <a:rPr lang="de-CH" i="0" u="none" strike="noStrike" err="1">
                <a:solidFill>
                  <a:srgbClr val="000000"/>
                </a:solidFill>
                <a:effectLst/>
              </a:rPr>
              <a:t>together</a:t>
            </a:r>
            <a:r>
              <a:rPr lang="de-CH" i="0" u="none" strike="noStrike">
                <a:solidFill>
                  <a:srgbClr val="000000"/>
                </a:solidFill>
                <a:effectLst/>
              </a:rPr>
              <a:t>.</a:t>
            </a:r>
          </a:p>
          <a:p>
            <a:pPr lvl="1"/>
            <a:endParaRPr lang="de-CH">
              <a:solidFill>
                <a:srgbClr val="000000"/>
              </a:solidFill>
            </a:endParaRPr>
          </a:p>
          <a:p>
            <a:pPr marL="742950" lvl="1" indent="-285750">
              <a:buFont typeface="Arial" panose="020B0604020202020204" pitchFamily="34" charset="0"/>
              <a:buChar char="•"/>
            </a:pPr>
            <a:r>
              <a:rPr lang="de-CH" i="0" u="none" strike="noStrike">
                <a:solidFill>
                  <a:srgbClr val="000000"/>
                </a:solidFill>
                <a:effectLst/>
              </a:rPr>
              <a:t>AFR </a:t>
            </a:r>
            <a:r>
              <a:rPr lang="de-CH" i="0" u="none" strike="noStrike" err="1">
                <a:solidFill>
                  <a:srgbClr val="000000"/>
                </a:solidFill>
                <a:effectLst/>
              </a:rPr>
              <a:t>individuals</a:t>
            </a:r>
            <a:r>
              <a:rPr lang="de-CH" i="0" u="none" strike="noStrike">
                <a:solidFill>
                  <a:srgbClr val="000000"/>
                </a:solidFill>
                <a:effectLst/>
              </a:rPr>
              <a:t> </a:t>
            </a:r>
            <a:r>
              <a:rPr lang="de-CH" i="0" u="none" strike="noStrike" err="1">
                <a:solidFill>
                  <a:srgbClr val="000000"/>
                </a:solidFill>
                <a:effectLst/>
              </a:rPr>
              <a:t>appear</a:t>
            </a:r>
            <a:r>
              <a:rPr lang="de-CH" i="0" u="none" strike="noStrike">
                <a:solidFill>
                  <a:srgbClr val="000000"/>
                </a:solidFill>
                <a:effectLst/>
              </a:rPr>
              <a:t> </a:t>
            </a:r>
            <a:r>
              <a:rPr lang="de-CH" i="0" u="none" strike="noStrike" err="1">
                <a:solidFill>
                  <a:srgbClr val="000000"/>
                </a:solidFill>
                <a:effectLst/>
              </a:rPr>
              <a:t>more</a:t>
            </a:r>
            <a:r>
              <a:rPr lang="de-CH" i="0" u="none" strike="noStrike">
                <a:solidFill>
                  <a:srgbClr val="000000"/>
                </a:solidFill>
                <a:effectLst/>
              </a:rPr>
              <a:t> </a:t>
            </a:r>
            <a:r>
              <a:rPr lang="de-CH" i="0" u="none" strike="noStrike" err="1">
                <a:solidFill>
                  <a:srgbClr val="000000"/>
                </a:solidFill>
                <a:effectLst/>
              </a:rPr>
              <a:t>spread</a:t>
            </a:r>
            <a:r>
              <a:rPr lang="de-CH" i="0" u="none" strike="noStrike">
                <a:solidFill>
                  <a:srgbClr val="000000"/>
                </a:solidFill>
                <a:effectLst/>
              </a:rPr>
              <a:t> out.</a:t>
            </a:r>
            <a:endParaRPr lang="de-DE" i="0" u="none" strike="noStrike">
              <a:solidFill>
                <a:srgbClr val="000000"/>
              </a:solidFill>
              <a:effectLst/>
            </a:endParaRPr>
          </a:p>
          <a:p>
            <a:pPr marL="742950" lvl="1" indent="-285750">
              <a:buFont typeface="Arial" panose="020B0604020202020204" pitchFamily="34" charset="0"/>
              <a:buChar char="•"/>
            </a:pPr>
            <a:endParaRPr lang="de-DE">
              <a:solidFill>
                <a:srgbClr val="000000"/>
              </a:solidFill>
            </a:endParaRPr>
          </a:p>
          <a:p>
            <a:pPr marL="285750" indent="-285750">
              <a:buFont typeface="Wingdings" pitchFamily="2" charset="2"/>
              <a:buChar char="Ø"/>
            </a:pPr>
            <a:r>
              <a:rPr lang="de-CH" i="0" u="none" strike="noStrike" err="1">
                <a:solidFill>
                  <a:srgbClr val="000000"/>
                </a:solidFill>
                <a:effectLst/>
              </a:rPr>
              <a:t>pattern</a:t>
            </a:r>
            <a:r>
              <a:rPr lang="de-CH" i="0" u="none" strike="noStrike">
                <a:solidFill>
                  <a:srgbClr val="000000"/>
                </a:solidFill>
                <a:effectLst/>
              </a:rPr>
              <a:t> </a:t>
            </a:r>
            <a:r>
              <a:rPr lang="de-CH" i="0" u="none" strike="noStrike" err="1">
                <a:solidFill>
                  <a:srgbClr val="000000"/>
                </a:solidFill>
                <a:effectLst/>
              </a:rPr>
              <a:t>could</a:t>
            </a:r>
            <a:r>
              <a:rPr lang="de-CH" i="0" u="none" strike="noStrike">
                <a:solidFill>
                  <a:srgbClr val="000000"/>
                </a:solidFill>
                <a:effectLst/>
              </a:rPr>
              <a:t> </a:t>
            </a:r>
            <a:r>
              <a:rPr lang="de-CH" i="0" u="none" strike="noStrike" err="1">
                <a:solidFill>
                  <a:srgbClr val="000000"/>
                </a:solidFill>
                <a:effectLst/>
              </a:rPr>
              <a:t>reflect</a:t>
            </a:r>
            <a:r>
              <a:rPr lang="de-CH" i="0" u="none" strike="noStrike">
                <a:solidFill>
                  <a:srgbClr val="000000"/>
                </a:solidFill>
                <a:effectLst/>
              </a:rPr>
              <a:t> regional </a:t>
            </a:r>
            <a:r>
              <a:rPr lang="de-CH" i="0" u="none" strike="noStrike" err="1">
                <a:solidFill>
                  <a:srgbClr val="000000"/>
                </a:solidFill>
                <a:effectLst/>
              </a:rPr>
              <a:t>variation</a:t>
            </a:r>
            <a:r>
              <a:rPr lang="de-CH" i="0" u="none" strike="noStrike">
                <a:solidFill>
                  <a:srgbClr val="000000"/>
                </a:solidFill>
                <a:effectLst/>
              </a:rPr>
              <a:t> </a:t>
            </a:r>
            <a:r>
              <a:rPr lang="de-CH" i="0" u="none" strike="noStrike" err="1">
                <a:solidFill>
                  <a:srgbClr val="000000"/>
                </a:solidFill>
                <a:effectLst/>
              </a:rPr>
              <a:t>across</a:t>
            </a:r>
            <a:r>
              <a:rPr lang="de-CH" i="0" u="none" strike="noStrike">
                <a:solidFill>
                  <a:srgbClr val="000000"/>
                </a:solidFill>
                <a:effectLst/>
              </a:rPr>
              <a:t> </a:t>
            </a:r>
            <a:r>
              <a:rPr lang="de-CH" i="0" u="none" strike="noStrike" err="1">
                <a:solidFill>
                  <a:srgbClr val="000000"/>
                </a:solidFill>
                <a:effectLst/>
              </a:rPr>
              <a:t>the</a:t>
            </a:r>
            <a:r>
              <a:rPr lang="de-CH" i="0" u="none" strike="noStrike">
                <a:solidFill>
                  <a:srgbClr val="000000"/>
                </a:solidFill>
                <a:effectLst/>
              </a:rPr>
              <a:t> </a:t>
            </a:r>
            <a:r>
              <a:rPr lang="de-CH" i="0" u="none" strike="noStrike" err="1">
                <a:solidFill>
                  <a:srgbClr val="000000"/>
                </a:solidFill>
                <a:effectLst/>
              </a:rPr>
              <a:t>three</a:t>
            </a:r>
            <a:r>
              <a:rPr lang="de-CH" i="0" u="none" strike="noStrike">
                <a:solidFill>
                  <a:srgbClr val="000000"/>
                </a:solidFill>
                <a:effectLst/>
              </a:rPr>
              <a:t> loci</a:t>
            </a:r>
          </a:p>
          <a:p>
            <a:pPr marL="285750" indent="-285750">
              <a:buFont typeface="Wingdings" pitchFamily="2" charset="2"/>
              <a:buChar char="Ø"/>
            </a:pPr>
            <a:endParaRPr lang="de-DE" i="0" u="none" strike="noStrike">
              <a:solidFill>
                <a:srgbClr val="000000"/>
              </a:solidFill>
              <a:effectLst/>
            </a:endParaRPr>
          </a:p>
          <a:p>
            <a:pPr marL="285750" indent="-285750">
              <a:buFont typeface="Wingdings" pitchFamily="2" charset="2"/>
              <a:buChar char="Ø"/>
            </a:pPr>
            <a:r>
              <a:rPr lang="de-CH" i="0" u="none" strike="noStrike" err="1">
                <a:solidFill>
                  <a:srgbClr val="000000"/>
                </a:solidFill>
                <a:effectLst/>
              </a:rPr>
              <a:t>overall</a:t>
            </a:r>
            <a:r>
              <a:rPr lang="de-CH" i="0" u="none" strike="noStrike">
                <a:solidFill>
                  <a:srgbClr val="000000"/>
                </a:solidFill>
                <a:effectLst/>
              </a:rPr>
              <a:t> </a:t>
            </a:r>
            <a:r>
              <a:rPr lang="de-CH" i="0" u="none" strike="noStrike" err="1">
                <a:solidFill>
                  <a:srgbClr val="000000"/>
                </a:solidFill>
                <a:effectLst/>
              </a:rPr>
              <a:t>structure</a:t>
            </a:r>
            <a:r>
              <a:rPr lang="de-CH" i="0" u="none" strike="noStrike">
                <a:solidFill>
                  <a:srgbClr val="000000"/>
                </a:solidFill>
                <a:effectLst/>
              </a:rPr>
              <a:t> </a:t>
            </a:r>
            <a:r>
              <a:rPr lang="de-CH" i="0" u="none" strike="noStrike" err="1">
                <a:solidFill>
                  <a:srgbClr val="000000"/>
                </a:solidFill>
                <a:effectLst/>
              </a:rPr>
              <a:t>is</a:t>
            </a:r>
            <a:r>
              <a:rPr lang="de-CH" i="0" u="none" strike="noStrike">
                <a:solidFill>
                  <a:srgbClr val="000000"/>
                </a:solidFill>
                <a:effectLst/>
              </a:rPr>
              <a:t> still </a:t>
            </a:r>
            <a:r>
              <a:rPr lang="de-CH" i="0" u="none" strike="noStrike" err="1">
                <a:solidFill>
                  <a:srgbClr val="000000"/>
                </a:solidFill>
                <a:effectLst/>
              </a:rPr>
              <a:t>weak</a:t>
            </a:r>
            <a:r>
              <a:rPr lang="de-CH" i="0" u="none" strike="noStrike">
                <a:solidFill>
                  <a:srgbClr val="000000"/>
                </a:solidFill>
                <a:effectLst/>
              </a:rPr>
              <a:t> </a:t>
            </a:r>
            <a:endParaRPr lang="de-DE" i="0" u="none" strike="noStrike">
              <a:solidFill>
                <a:srgbClr val="000000"/>
              </a:solidFill>
              <a:effectLst/>
            </a:endParaRPr>
          </a:p>
        </p:txBody>
      </p:sp>
    </p:spTree>
    <p:extLst>
      <p:ext uri="{BB962C8B-B14F-4D97-AF65-F5344CB8AC3E}">
        <p14:creationId xmlns:p14="http://schemas.microsoft.com/office/powerpoint/2010/main" val="73959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FE9D1-5181-828C-2774-D5F3878B2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CA654-6362-2116-E515-5D6393E7F94C}"/>
              </a:ext>
            </a:extLst>
          </p:cNvPr>
          <p:cNvSpPr>
            <a:spLocks noGrp="1"/>
          </p:cNvSpPr>
          <p:nvPr>
            <p:ph type="title"/>
          </p:nvPr>
        </p:nvSpPr>
        <p:spPr/>
        <p:txBody>
          <a:bodyPr/>
          <a:lstStyle/>
          <a:p>
            <a:r>
              <a:rPr lang="en-US"/>
              <a:t>ADMIXTURE – Infer Population Structure</a:t>
            </a:r>
          </a:p>
        </p:txBody>
      </p:sp>
      <p:sp>
        <p:nvSpPr>
          <p:cNvPr id="4" name="Slide Number Placeholder 3">
            <a:extLst>
              <a:ext uri="{FF2B5EF4-FFF2-40B4-BE49-F238E27FC236}">
                <a16:creationId xmlns:a16="http://schemas.microsoft.com/office/drawing/2014/main" id="{F79349C2-5753-3EEB-3AFE-39289181E113}"/>
              </a:ext>
            </a:extLst>
          </p:cNvPr>
          <p:cNvSpPr>
            <a:spLocks noGrp="1"/>
          </p:cNvSpPr>
          <p:nvPr>
            <p:ph type="sldNum" sz="quarter" idx="12"/>
          </p:nvPr>
        </p:nvSpPr>
        <p:spPr/>
        <p:txBody>
          <a:bodyPr/>
          <a:lstStyle/>
          <a:p>
            <a:fld id="{CC057153-B650-4DEB-B370-79DDCFDCE934}" type="slidenum">
              <a:rPr lang="en-US" smtClean="0"/>
              <a:t>9</a:t>
            </a:fld>
            <a:endParaRPr lang="en-US"/>
          </a:p>
        </p:txBody>
      </p:sp>
      <p:sp>
        <p:nvSpPr>
          <p:cNvPr id="6" name="Content Placeholder 2">
            <a:extLst>
              <a:ext uri="{FF2B5EF4-FFF2-40B4-BE49-F238E27FC236}">
                <a16:creationId xmlns:a16="http://schemas.microsoft.com/office/drawing/2014/main" id="{62635529-725C-04C2-1150-D5006E2C6208}"/>
              </a:ext>
            </a:extLst>
          </p:cNvPr>
          <p:cNvSpPr txBox="1">
            <a:spLocks/>
          </p:cNvSpPr>
          <p:nvPr/>
        </p:nvSpPr>
        <p:spPr>
          <a:xfrm>
            <a:off x="238903" y="1861884"/>
            <a:ext cx="3239199" cy="1588162"/>
          </a:xfrm>
          <a:prstGeom prst="rect">
            <a:avLst/>
          </a:prstGeom>
          <a:solidFill>
            <a:schemeClr val="accent6">
              <a:lumMod val="60000"/>
              <a:lumOff val="40000"/>
            </a:schemeClr>
          </a:solidFill>
          <a:ln>
            <a:solidFill>
              <a:schemeClr val="accent6">
                <a:lumMod val="60000"/>
                <a:lumOff val="40000"/>
              </a:schemeClr>
            </a:solidFill>
          </a:ln>
        </p:spPr>
        <p:txBody>
          <a:bodyPr vert="horz" lIns="91440" tIns="45720" rIns="91440" bIns="45720" rtlCol="0"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ea typeface="+mn-lt"/>
                <a:cs typeface="+mn-lt"/>
              </a:rPr>
              <a:t>Input: </a:t>
            </a:r>
          </a:p>
          <a:p>
            <a:pPr marL="0" indent="0">
              <a:buNone/>
            </a:pPr>
            <a:r>
              <a:rPr lang="en-US" sz="1400" b="1"/>
              <a:t>SNP Data </a:t>
            </a:r>
            <a:r>
              <a:rPr lang="en-US" sz="1400"/>
              <a:t>of all individuals</a:t>
            </a:r>
          </a:p>
          <a:p>
            <a:pPr marL="0" indent="0">
              <a:buNone/>
            </a:pPr>
            <a:r>
              <a:rPr lang="en-US" sz="1400" b="1"/>
              <a:t>K</a:t>
            </a:r>
            <a:r>
              <a:rPr lang="en-US" sz="1400"/>
              <a:t> = number of ancestral populations the model will infer</a:t>
            </a:r>
          </a:p>
          <a:p>
            <a:pPr marL="0" indent="0">
              <a:buNone/>
            </a:pPr>
            <a:endParaRPr lang="en-US" sz="1400"/>
          </a:p>
          <a:p>
            <a:pPr marL="457200" indent="-457200">
              <a:buFont typeface="Calibri" panose="020B0604020202020204" pitchFamily="34" charset="0"/>
              <a:buChar char="-"/>
            </a:pPr>
            <a:endParaRPr lang="en-US" sz="1400"/>
          </a:p>
        </p:txBody>
      </p:sp>
      <p:sp>
        <p:nvSpPr>
          <p:cNvPr id="11" name="TextBox 10">
            <a:extLst>
              <a:ext uri="{FF2B5EF4-FFF2-40B4-BE49-F238E27FC236}">
                <a16:creationId xmlns:a16="http://schemas.microsoft.com/office/drawing/2014/main" id="{11F70891-58EA-24CA-7022-05F3F915B033}"/>
              </a:ext>
            </a:extLst>
          </p:cNvPr>
          <p:cNvSpPr txBox="1"/>
          <p:nvPr/>
        </p:nvSpPr>
        <p:spPr>
          <a:xfrm>
            <a:off x="4087518" y="1848555"/>
            <a:ext cx="3706518" cy="2912016"/>
          </a:xfrm>
          <a:prstGeom prst="rect">
            <a:avLst/>
          </a:prstGeom>
          <a:solidFill>
            <a:schemeClr val="accent6">
              <a:lumMod val="40000"/>
              <a:lumOff val="60000"/>
            </a:schemeClr>
          </a:solidFill>
          <a:ln>
            <a:solidFill>
              <a:schemeClr val="accent6">
                <a:lumMod val="40000"/>
                <a:lumOff val="6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sz="1400" b="1"/>
              <a:t>Process: </a:t>
            </a:r>
          </a:p>
          <a:p>
            <a:pPr>
              <a:lnSpc>
                <a:spcPct val="120000"/>
              </a:lnSpc>
              <a:spcBef>
                <a:spcPts val="1000"/>
              </a:spcBef>
            </a:pPr>
            <a:r>
              <a:rPr lang="en-US" sz="1400" b="1"/>
              <a:t>Maximum likelihood</a:t>
            </a:r>
            <a:r>
              <a:rPr lang="en-US" sz="1400"/>
              <a:t> </a:t>
            </a:r>
            <a:r>
              <a:rPr lang="en-US" sz="1400" b="1"/>
              <a:t>estimation </a:t>
            </a:r>
            <a:r>
              <a:rPr lang="en-US" sz="1400"/>
              <a:t>to:</a:t>
            </a:r>
          </a:p>
          <a:p>
            <a:pPr marL="342900" indent="-342900">
              <a:lnSpc>
                <a:spcPct val="120000"/>
              </a:lnSpc>
              <a:spcBef>
                <a:spcPts val="1000"/>
              </a:spcBef>
              <a:buFont typeface="Calibri,Sans-Serif"/>
              <a:buChar char="-"/>
            </a:pPr>
            <a:r>
              <a:rPr lang="en-US" sz="1400"/>
              <a:t>Determine each individuals </a:t>
            </a:r>
            <a:r>
              <a:rPr lang="en-US" sz="1400" b="1"/>
              <a:t>proportion of the genome</a:t>
            </a:r>
            <a:r>
              <a:rPr lang="en-US" sz="1400"/>
              <a:t> from each of the K </a:t>
            </a:r>
            <a:r>
              <a:rPr lang="en-US" sz="1400" b="1"/>
              <a:t>ancestral populations</a:t>
            </a:r>
          </a:p>
          <a:p>
            <a:pPr marL="342900" indent="-342900">
              <a:lnSpc>
                <a:spcPct val="120000"/>
              </a:lnSpc>
              <a:spcBef>
                <a:spcPts val="1000"/>
              </a:spcBef>
              <a:buFont typeface="Calibri,Sans-Serif"/>
              <a:buChar char="-"/>
            </a:pPr>
            <a:r>
              <a:rPr lang="en-US" sz="1400"/>
              <a:t>Match </a:t>
            </a:r>
            <a:r>
              <a:rPr lang="en-US" sz="1400" b="1"/>
              <a:t>allele frequency</a:t>
            </a:r>
            <a:r>
              <a:rPr lang="en-US" sz="1400"/>
              <a:t> for each SNP to one K ancestral population </a:t>
            </a:r>
          </a:p>
          <a:p>
            <a:pPr marL="342900" indent="-342900">
              <a:lnSpc>
                <a:spcPct val="120000"/>
              </a:lnSpc>
              <a:spcBef>
                <a:spcPts val="1000"/>
              </a:spcBef>
              <a:buFont typeface="Calibri,Sans-Serif"/>
              <a:buChar char="-"/>
            </a:pPr>
            <a:r>
              <a:rPr lang="en-US" sz="1400"/>
              <a:t>Try </a:t>
            </a:r>
            <a:r>
              <a:rPr lang="en-US" sz="1400" b="1"/>
              <a:t>several runs </a:t>
            </a:r>
            <a:r>
              <a:rPr lang="en-US" sz="1400"/>
              <a:t> to find best K  (using </a:t>
            </a:r>
            <a:r>
              <a:rPr lang="en-US" sz="1400" b="1"/>
              <a:t>cross-validation</a:t>
            </a:r>
            <a:r>
              <a:rPr lang="en-US" sz="1400"/>
              <a:t>)</a:t>
            </a:r>
          </a:p>
        </p:txBody>
      </p:sp>
      <p:sp>
        <p:nvSpPr>
          <p:cNvPr id="12" name="TextBox 11">
            <a:extLst>
              <a:ext uri="{FF2B5EF4-FFF2-40B4-BE49-F238E27FC236}">
                <a16:creationId xmlns:a16="http://schemas.microsoft.com/office/drawing/2014/main" id="{A2783C65-52B1-7A9E-8DAF-0EE415A09155}"/>
              </a:ext>
            </a:extLst>
          </p:cNvPr>
          <p:cNvSpPr txBox="1"/>
          <p:nvPr/>
        </p:nvSpPr>
        <p:spPr>
          <a:xfrm>
            <a:off x="8347611" y="1842204"/>
            <a:ext cx="3706518" cy="1362874"/>
          </a:xfrm>
          <a:prstGeom prst="rect">
            <a:avLst/>
          </a:prstGeom>
          <a:solidFill>
            <a:schemeClr val="accent6">
              <a:lumMod val="20000"/>
              <a:lumOff val="80000"/>
            </a:schemeClr>
          </a:solidFill>
          <a:ln>
            <a:solidFill>
              <a:schemeClr val="accent6">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sz="1400" b="1"/>
              <a:t>Output: </a:t>
            </a:r>
          </a:p>
          <a:p>
            <a:pPr>
              <a:lnSpc>
                <a:spcPct val="120000"/>
              </a:lnSpc>
              <a:spcBef>
                <a:spcPts val="1000"/>
              </a:spcBef>
            </a:pPr>
            <a:r>
              <a:rPr lang="en-US" sz="1400" b="1"/>
              <a:t>.Q file</a:t>
            </a:r>
            <a:r>
              <a:rPr lang="en-US" sz="1400"/>
              <a:t> (ancestry proportions per individual) -&gt; visualization</a:t>
            </a:r>
          </a:p>
          <a:p>
            <a:pPr>
              <a:lnSpc>
                <a:spcPct val="120000"/>
              </a:lnSpc>
              <a:spcBef>
                <a:spcPts val="1000"/>
              </a:spcBef>
            </a:pPr>
            <a:r>
              <a:rPr lang="en-US" sz="1400" b="1"/>
              <a:t>.P file</a:t>
            </a:r>
            <a:r>
              <a:rPr lang="en-US" sz="1400"/>
              <a:t> (allele frequencies per population)</a:t>
            </a:r>
            <a:endParaRPr lang="en-US"/>
          </a:p>
        </p:txBody>
      </p:sp>
      <p:sp>
        <p:nvSpPr>
          <p:cNvPr id="18" name="Arrow: Right 17">
            <a:extLst>
              <a:ext uri="{FF2B5EF4-FFF2-40B4-BE49-F238E27FC236}">
                <a16:creationId xmlns:a16="http://schemas.microsoft.com/office/drawing/2014/main" id="{B55BF521-BD1C-CA94-A5B9-608870C28962}"/>
              </a:ext>
            </a:extLst>
          </p:cNvPr>
          <p:cNvSpPr/>
          <p:nvPr/>
        </p:nvSpPr>
        <p:spPr>
          <a:xfrm>
            <a:off x="7792020" y="2115321"/>
            <a:ext cx="610137" cy="10818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D675233-24A0-73D8-3AC6-E842B355E65B}"/>
              </a:ext>
            </a:extLst>
          </p:cNvPr>
          <p:cNvSpPr/>
          <p:nvPr/>
        </p:nvSpPr>
        <p:spPr>
          <a:xfrm>
            <a:off x="3474019" y="2115320"/>
            <a:ext cx="610137" cy="10818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492718"/>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3304</Words>
  <Application>Microsoft Macintosh PowerPoint</Application>
  <PresentationFormat>Breitbild</PresentationFormat>
  <Paragraphs>365</Paragraphs>
  <Slides>27</Slides>
  <Notes>22</Notes>
  <HiddenSlides>3</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27</vt:i4>
      </vt:variant>
    </vt:vector>
  </HeadingPairs>
  <TitlesOfParts>
    <vt:vector size="37" baseType="lpstr">
      <vt:lpstr>-webkit-standard</vt:lpstr>
      <vt:lpstr>Aptos</vt:lpstr>
      <vt:lpstr>Arial</vt:lpstr>
      <vt:lpstr>Arial,Sans-Serif</vt:lpstr>
      <vt:lpstr>Calibri</vt:lpstr>
      <vt:lpstr>Calibri,Sans-Serif</vt:lpstr>
      <vt:lpstr>Menlo</vt:lpstr>
      <vt:lpstr>Neue Haas Grotesk Text Pro</vt:lpstr>
      <vt:lpstr>Wingdings</vt:lpstr>
      <vt:lpstr>VanillaVTI</vt:lpstr>
      <vt:lpstr>Soapy or Scrumptious: Cilantro Preference</vt:lpstr>
      <vt:lpstr>Intro</vt:lpstr>
      <vt:lpstr>Data &amp; Project Goal</vt:lpstr>
      <vt:lpstr>Analysis Workflow</vt:lpstr>
      <vt:lpstr>LD Pruning – Why and How?</vt:lpstr>
      <vt:lpstr>PCA - Making Complex Data Simpler</vt:lpstr>
      <vt:lpstr>Results: PCA</vt:lpstr>
      <vt:lpstr>Results: PCA</vt:lpstr>
      <vt:lpstr>ADMIXTURE – Infer Population Structure</vt:lpstr>
      <vt:lpstr>ADMIXTURE RUN</vt:lpstr>
      <vt:lpstr>Visualization from .Q  file</vt:lpstr>
      <vt:lpstr>Results: ADMIXTURE</vt:lpstr>
      <vt:lpstr>PowerPoint-Präsentation</vt:lpstr>
      <vt:lpstr>PowerPoint-Präsentation</vt:lpstr>
      <vt:lpstr>PowerPoint-Präsentation</vt:lpstr>
      <vt:lpstr>PowerPoint-Präsentation</vt:lpstr>
      <vt:lpstr>Discussion</vt:lpstr>
      <vt:lpstr>Outlook</vt:lpstr>
      <vt:lpstr>If you don´t like cilantro try:</vt:lpstr>
      <vt:lpstr>Sources</vt:lpstr>
      <vt:lpstr>Thesis Genetic Determinants of Cilantro Preference</vt:lpstr>
      <vt:lpstr>Thesis Genetic Determinants of Cilantro Preference</vt:lpstr>
      <vt:lpstr>A genetic variant near olfactory receptor genes influences cilantro preference </vt:lpstr>
      <vt:lpstr>23andMe</vt:lpstr>
      <vt:lpstr>Whole Chromosome 11 PCA </vt:lpstr>
      <vt:lpstr>GWAS Workflow</vt:lpstr>
      <vt:lpstr>Cross-Validation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Ayesha Niramon Gerber</dc:creator>
  <cp:lastModifiedBy>Ayesha Niramon Gerber</cp:lastModifiedBy>
  <cp:revision>2</cp:revision>
  <dcterms:created xsi:type="dcterms:W3CDTF">2025-04-30T07:38:11Z</dcterms:created>
  <dcterms:modified xsi:type="dcterms:W3CDTF">2025-05-02T12:29:41Z</dcterms:modified>
</cp:coreProperties>
</file>